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8" r:id="rId3"/>
    <p:sldId id="259" r:id="rId4"/>
    <p:sldId id="260" r:id="rId5"/>
    <p:sldId id="278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746D-6C3C-4E9F-9DE4-838BF7B5206A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70C3-E717-4789-9334-AD7A8CAA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8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C1FA4-0FAC-4354-A052-06B3E8AFAB4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7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70C3-E717-4789-9334-AD7A8CAABE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70C3-E717-4789-9334-AD7A8CAABE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3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6A01-B8D8-482C-B447-6DD9DD37FC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813-D599-4A6A-85D0-CC31FA4DA5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F323-E1F8-40D1-9DBD-B876C0D55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6A01-B8D8-482C-B447-6DD9DD37FC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01E4-3001-4B51-9E3D-85821A982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7BA-8295-4C46-9EAD-EE36394579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D0D2-21E7-4F98-B969-CFFE56BDC8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7A1C-304A-4B05-8C39-945D8CD98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2565-134C-4482-9F82-A08480CA80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73C9-7875-4797-B444-02E8441F75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6" y="6280259"/>
            <a:ext cx="9186354" cy="76091"/>
          </a:xfrm>
          <a:prstGeom prst="rect">
            <a:avLst/>
          </a:prstGeom>
        </p:spPr>
      </p:pic>
      <p:pic>
        <p:nvPicPr>
          <p:cNvPr id="6" name="Picture 2" descr="http://msk.co.ke/wp-content/themes/MSK/images/red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01245"/>
            <a:ext cx="2020957" cy="63695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33846" y="838200"/>
            <a:ext cx="651935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1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0340-0D7B-47CA-8AC7-9E9F35D7E2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01E4-3001-4B51-9E3D-85821A982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EAC-44C1-4F4D-88F3-0B3B19B06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813-D599-4A6A-85D0-CC31FA4DA5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F323-E1F8-40D1-9DBD-B876C0D55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7BA-8295-4C46-9EAD-EE36394579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D0D2-21E7-4F98-B969-CFFE56BDC8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7A1C-304A-4B05-8C39-945D8CD98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2565-134C-4482-9F82-A08480CA80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73C9-7875-4797-B444-02E8441F75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6" y="6280259"/>
            <a:ext cx="9186354" cy="76091"/>
          </a:xfrm>
          <a:prstGeom prst="rect">
            <a:avLst/>
          </a:prstGeom>
        </p:spPr>
      </p:pic>
      <p:pic>
        <p:nvPicPr>
          <p:cNvPr id="6" name="Picture 2" descr="http://msk.co.ke/wp-content/themes/MSK/images/red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01245"/>
            <a:ext cx="2020957" cy="63695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33846" y="838200"/>
            <a:ext cx="651935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0340-0D7B-47CA-8AC7-9E9F35D7E2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EAC-44C1-4F4D-88F3-0B3B19B06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1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FFDC-7F12-4259-A24A-2A5C56468A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FFDC-7F12-4259-A24A-2A5C56468A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0236" y="3722663"/>
            <a:ext cx="9154236" cy="75825"/>
          </a:xfrm>
          <a:prstGeom prst="rect">
            <a:avLst/>
          </a:prstGeom>
        </p:spPr>
      </p:pic>
      <p:pic>
        <p:nvPicPr>
          <p:cNvPr id="6" name="Picture 2" descr="http://msk.co.ke/wp-content/themes/MSK/images/red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28663"/>
            <a:ext cx="2447925" cy="7715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58" y="4068224"/>
            <a:ext cx="9144000" cy="228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58" y="6324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088" y="2447756"/>
            <a:ext cx="772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TRENDS &amp; INSIGHTS</a:t>
            </a:r>
            <a:endParaRPr lang="en-GB" sz="2800" b="1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7362" y="445019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Castro </a:t>
            </a:r>
            <a:r>
              <a:rPr lang="en-GB" sz="2400" b="1" dirty="0" err="1" smtClean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Ambiyo</a:t>
            </a:r>
            <a:endParaRPr lang="en-GB" sz="2400" b="1" dirty="0" smtClea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Gravity Plus</a:t>
            </a:r>
            <a:endParaRPr lang="en-GB" sz="2400" b="1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3600" b="0" i="0" u="none" strike="noStrike" dirty="0">
                <a:solidFill>
                  <a:srgbClr val="FFA901">
                    <a:alpha val="100000"/>
                  </a:srgbClr>
                </a:solidFill>
                <a:latin typeface="Calibri"/>
              </a:rPr>
              <a:t>Maker Families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852553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Millennial parents join kids in hands-on DIY workshops</a:t>
            </a:r>
          </a:p>
        </p:txBody>
      </p:sp>
      <p:pic>
        <p:nvPicPr>
          <p:cNvPr id="3074" name="Picture 2" descr="Image result for 4 CATS GRAFFI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3" y="1424053"/>
            <a:ext cx="9007197" cy="38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8125" y="5267325"/>
            <a:ext cx="409575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Kid-Friendly Graffiti Classes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4CATS' 'Express </a:t>
            </a:r>
            <a:r>
              <a:rPr lang="en-US" sz="1000" b="0" i="0" u="none" strike="noStrike" dirty="0" err="1">
                <a:solidFill>
                  <a:srgbClr val="595959">
                    <a:alpha val="100000"/>
                  </a:srgbClr>
                </a:solidFill>
                <a:latin typeface="Calibri Light"/>
              </a:rPr>
              <a:t>Yo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 Self' Seminars Teach Children Street Art Tricks</a:t>
            </a:r>
          </a:p>
        </p:txBody>
      </p:sp>
    </p:spTree>
    <p:extLst>
      <p:ext uri="{BB962C8B-B14F-4D97-AF65-F5344CB8AC3E}">
        <p14:creationId xmlns:p14="http://schemas.microsoft.com/office/powerpoint/2010/main" val="10721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3600" b="0" i="0" u="none" strike="noStrike" dirty="0">
                <a:solidFill>
                  <a:srgbClr val="FFA901">
                    <a:alpha val="100000"/>
                  </a:srgbClr>
                </a:solidFill>
                <a:latin typeface="Calibri"/>
              </a:rPr>
              <a:t>Communal Living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Millennials find a sense of community, meaning &amp; a way to cost-cut</a:t>
            </a:r>
          </a:p>
        </p:txBody>
      </p:sp>
      <p:pic>
        <p:nvPicPr>
          <p:cNvPr id="10242" name="Picture 2" descr="Image result for we work co liv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3" y="1524000"/>
            <a:ext cx="8402108" cy="472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003" y="6311552"/>
            <a:ext cx="409575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Urban Co-Living Spaces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Startup '</a:t>
            </a:r>
            <a:r>
              <a:rPr lang="en-US" sz="1000" b="0" i="0" u="none" strike="noStrike" dirty="0" err="1">
                <a:solidFill>
                  <a:srgbClr val="595959">
                    <a:alpha val="100000"/>
                  </a:srgbClr>
                </a:solidFill>
                <a:latin typeface="Calibri Light"/>
              </a:rPr>
              <a:t>WeWork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' is Testing a New York Co-Living Building Called '</a:t>
            </a:r>
            <a:r>
              <a:rPr lang="en-US" sz="1000" b="0" i="0" u="none" strike="noStrike" dirty="0" err="1">
                <a:solidFill>
                  <a:srgbClr val="595959">
                    <a:alpha val="100000"/>
                  </a:srgbClr>
                </a:solidFill>
                <a:latin typeface="Calibri Light"/>
              </a:rPr>
              <a:t>WeLive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6533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8D13">
                    <a:alpha val="100000"/>
                  </a:srgbClr>
                </a:solidFill>
                <a:latin typeface="Calibri"/>
              </a:rPr>
              <a:t>Branding Secrecy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850204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Food brands unveil new offerings in a multi-step process</a:t>
            </a:r>
          </a:p>
        </p:txBody>
      </p:sp>
      <p:pic>
        <p:nvPicPr>
          <p:cNvPr id="4098" name="Picture 2" descr="Image result for CHICK FIL A OF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0"/>
            <a:ext cx="55245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1450" y="6286500"/>
            <a:ext cx="409575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Secret Fast Food Fares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Chick-Fil-A Offers a Decadent Array of Secret Meals in NYC</a:t>
            </a:r>
          </a:p>
        </p:txBody>
      </p:sp>
    </p:spTree>
    <p:extLst>
      <p:ext uri="{BB962C8B-B14F-4D97-AF65-F5344CB8AC3E}">
        <p14:creationId xmlns:p14="http://schemas.microsoft.com/office/powerpoint/2010/main" val="28628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8D13">
                    <a:alpha val="100000"/>
                  </a:srgbClr>
                </a:solidFill>
                <a:latin typeface="Calibri"/>
              </a:rPr>
              <a:t>Artisanal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Consumers seek out niche workshops to gain artisan-level knowledge</a:t>
            </a:r>
          </a:p>
        </p:txBody>
      </p:sp>
      <p:pic>
        <p:nvPicPr>
          <p:cNvPr id="12290" name="Picture 2" descr="Image result for craft beer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04396"/>
            <a:ext cx="8648700" cy="48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6292763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Beer Brewing Workshops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These Events Give Consumers an Opportunity to Learn About </a:t>
            </a:r>
            <a:r>
              <a:rPr lang="en-US" sz="800" b="0" i="0" u="none" strike="noStrike" dirty="0" err="1">
                <a:solidFill>
                  <a:srgbClr val="595959">
                    <a:alpha val="100000"/>
                  </a:srgbClr>
                </a:solidFill>
                <a:latin typeface="Calibri Light"/>
              </a:rPr>
              <a:t>Homebrewing</a:t>
            </a:r>
            <a:endParaRPr lang="en-US" sz="800" b="0" i="0" u="none" strike="noStrike" dirty="0">
              <a:solidFill>
                <a:srgbClr val="595959">
                  <a:alpha val="10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79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3600" b="0" i="0" u="none" strike="noStrike" dirty="0" err="1">
                <a:solidFill>
                  <a:srgbClr val="4292FF">
                    <a:alpha val="100000"/>
                  </a:srgbClr>
                </a:solidFill>
                <a:latin typeface="Calibri"/>
              </a:rPr>
              <a:t>Shoppable</a:t>
            </a:r>
            <a:r>
              <a:rPr lang="en-US" sz="3600" b="0" i="0" u="none" strike="noStrike" dirty="0">
                <a:solidFill>
                  <a:srgbClr val="4292FF">
                    <a:alpha val="100000"/>
                  </a:srgbClr>
                </a:solidFill>
                <a:latin typeface="Calibri"/>
              </a:rPr>
              <a:t> Media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Retailers offer purchasing options in entertainment pieces for convenience</a:t>
            </a:r>
          </a:p>
        </p:txBody>
      </p:sp>
      <p:pic>
        <p:nvPicPr>
          <p:cNvPr id="13314" name="Picture 2" descr="Image result for puma makes it pos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82934"/>
            <a:ext cx="8572500" cy="48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50" y="6299026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Shoppable</a:t>
            </a:r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Athletic Videos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In Partnership with </a:t>
            </a:r>
            <a:r>
              <a:rPr lang="en-US" sz="800" b="0" i="0" u="none" strike="noStrike" dirty="0" err="1">
                <a:solidFill>
                  <a:srgbClr val="595959">
                    <a:alpha val="100000"/>
                  </a:srgbClr>
                </a:solidFill>
                <a:latin typeface="Calibri Light"/>
              </a:rPr>
              <a:t>Smartzer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, Puma Makes It Possible to Shop a Video</a:t>
            </a:r>
          </a:p>
        </p:txBody>
      </p:sp>
    </p:spTree>
    <p:extLst>
      <p:ext uri="{BB962C8B-B14F-4D97-AF65-F5344CB8AC3E}">
        <p14:creationId xmlns:p14="http://schemas.microsoft.com/office/powerpoint/2010/main" val="15341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3600" b="0" i="0" u="none" strike="noStrike" dirty="0">
                <a:solidFill>
                  <a:srgbClr val="FFA901">
                    <a:alpha val="100000"/>
                  </a:srgbClr>
                </a:solidFill>
                <a:latin typeface="Calibri"/>
              </a:rPr>
              <a:t>Elderly P2P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Sharing economy initiatives take aim at social issues facing seniors</a:t>
            </a:r>
          </a:p>
        </p:txBody>
      </p:sp>
      <p:pic>
        <p:nvPicPr>
          <p:cNvPr id="15362" name="Picture 2" descr="Image result for senior pla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4" y="1348078"/>
            <a:ext cx="6546676" cy="49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274" y="6286500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Senior Co-Working Spaces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'Senior Planet' Offers Classes and Workshops for People 60+</a:t>
            </a:r>
          </a:p>
        </p:txBody>
      </p:sp>
    </p:spTree>
    <p:extLst>
      <p:ext uri="{BB962C8B-B14F-4D97-AF65-F5344CB8AC3E}">
        <p14:creationId xmlns:p14="http://schemas.microsoft.com/office/powerpoint/2010/main" val="3049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8D13">
                    <a:alpha val="100000"/>
                  </a:srgbClr>
                </a:solidFill>
                <a:latin typeface="Calibri"/>
              </a:rPr>
              <a:t>Detoxifying Libation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Consumers opt for food-inspired cocktails that offset the effect of spirits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6286500"/>
            <a:ext cx="409575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Healthy Celery Cocktails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This Celery Gimlet Offers a Healthier Alternative to Sugary Drinks</a:t>
            </a:r>
          </a:p>
        </p:txBody>
      </p:sp>
      <p:pic>
        <p:nvPicPr>
          <p:cNvPr id="14340" name="Picture 4" descr="Image result for celery gim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28750"/>
            <a:ext cx="718457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4292FF">
                    <a:alpha val="100000"/>
                  </a:srgbClr>
                </a:solidFill>
                <a:latin typeface="Calibri"/>
              </a:rPr>
              <a:t>Prosumer Tourism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Influencers infiltrate the travel and tourism space</a:t>
            </a:r>
          </a:p>
        </p:txBody>
      </p:sp>
      <p:pic>
        <p:nvPicPr>
          <p:cNvPr id="16386" name="Picture 2" descr="Image result for play melbourne 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0" y="1280238"/>
            <a:ext cx="8312020" cy="49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50" y="6282325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Livestreamed City Tours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'Play Melbourne Live' Provides a Peek at the City Through Periscope</a:t>
            </a:r>
          </a:p>
        </p:txBody>
      </p:sp>
    </p:spTree>
    <p:extLst>
      <p:ext uri="{BB962C8B-B14F-4D97-AF65-F5344CB8AC3E}">
        <p14:creationId xmlns:p14="http://schemas.microsoft.com/office/powerpoint/2010/main" val="26663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3600" b="0" i="0" u="none" strike="noStrike" dirty="0">
                <a:solidFill>
                  <a:srgbClr val="FF0000">
                    <a:alpha val="100000"/>
                  </a:srgbClr>
                </a:solidFill>
                <a:latin typeface="Calibri"/>
              </a:rPr>
              <a:t>Pretend Pop-Up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149" y="852553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Brands capture consumer attention with fake pop-up shop concepts</a:t>
            </a:r>
          </a:p>
        </p:txBody>
      </p:sp>
      <p:pic>
        <p:nvPicPr>
          <p:cNvPr id="5122" name="Picture 2" descr="Image result for FAUX FAST FOOD POP 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27934"/>
            <a:ext cx="73723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1450" y="6242834"/>
            <a:ext cx="409575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Faux Fast Food Pop-Ups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This Tokyo Pop-Up is Offering "Fast Food Supplements" for Free</a:t>
            </a:r>
          </a:p>
        </p:txBody>
      </p:sp>
    </p:spTree>
    <p:extLst>
      <p:ext uri="{BB962C8B-B14F-4D97-AF65-F5344CB8AC3E}">
        <p14:creationId xmlns:p14="http://schemas.microsoft.com/office/powerpoint/2010/main" val="40445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4292FF">
                    <a:alpha val="100000"/>
                  </a:srgbClr>
                </a:solidFill>
                <a:latin typeface="Calibri"/>
              </a:rPr>
              <a:t>Condensed Broadcast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Consumers prefer short bursts of newsworthy information, not excessive content</a:t>
            </a:r>
          </a:p>
        </p:txBody>
      </p:sp>
      <p:pic>
        <p:nvPicPr>
          <p:cNvPr id="18434" name="Picture 2" descr="Image result for refinery29 this am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1" y="1295400"/>
            <a:ext cx="2794794" cy="49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0190" y="5588696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Curated Morning News Apps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The 'Refinery29 This AM' App Features Curated News Stories</a:t>
            </a:r>
          </a:p>
        </p:txBody>
      </p:sp>
    </p:spTree>
    <p:extLst>
      <p:ext uri="{BB962C8B-B14F-4D97-AF65-F5344CB8AC3E}">
        <p14:creationId xmlns:p14="http://schemas.microsoft.com/office/powerpoint/2010/main" val="39376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8D13">
                    <a:alpha val="100000"/>
                  </a:srgbClr>
                </a:solidFill>
                <a:latin typeface="Calibri"/>
              </a:rPr>
              <a:t>Suspended Adulthood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715" y="76200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Millennials look to put a pause on adult life with youthful experiences</a:t>
            </a:r>
          </a:p>
        </p:txBody>
      </p:sp>
      <p:pic>
        <p:nvPicPr>
          <p:cNvPr id="2052" name="Picture 4" descr="Image result for camp no counse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807"/>
            <a:ext cx="9122713" cy="4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373" y="6314945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Adult Summer Camps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Camp No Counselors Invites Grown-Ups to Enjoy Youthful Freedom with Booze</a:t>
            </a:r>
          </a:p>
        </p:txBody>
      </p:sp>
    </p:spTree>
    <p:extLst>
      <p:ext uri="{BB962C8B-B14F-4D97-AF65-F5344CB8AC3E}">
        <p14:creationId xmlns:p14="http://schemas.microsoft.com/office/powerpoint/2010/main" val="22346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A901">
                    <a:alpha val="100000"/>
                  </a:srgbClr>
                </a:solidFill>
                <a:latin typeface="Calibri"/>
              </a:rPr>
              <a:t>Big Data Concierge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Hospitality brands streamline service with algorithm-based recommendations</a:t>
            </a:r>
          </a:p>
        </p:txBody>
      </p:sp>
      <p:pic>
        <p:nvPicPr>
          <p:cNvPr id="19458" name="Picture 2" descr="Image result for digitized check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0" y="1481619"/>
            <a:ext cx="7151840" cy="47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634" y="6296182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Digitized Check-In Kiosks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These Self-Service Hotel Kiosks Replace Concierge Staff</a:t>
            </a:r>
          </a:p>
        </p:txBody>
      </p:sp>
    </p:spTree>
    <p:extLst>
      <p:ext uri="{BB962C8B-B14F-4D97-AF65-F5344CB8AC3E}">
        <p14:creationId xmlns:p14="http://schemas.microsoft.com/office/powerpoint/2010/main" val="11225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0000">
                    <a:alpha val="100000"/>
                  </a:srgbClr>
                </a:solidFill>
                <a:latin typeface="Calibri"/>
              </a:rPr>
              <a:t>Branded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Organizations are boosting transparency by informing customers</a:t>
            </a:r>
          </a:p>
        </p:txBody>
      </p:sp>
      <p:pic>
        <p:nvPicPr>
          <p:cNvPr id="20482" name="Picture 2" descr="https://d2ymzkn1ailq93.cloudfront.net/wp-content/uploads/2016/01/Nescafe-360-virtual-reality-snapmunk-e1453141785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58233"/>
            <a:ext cx="6438504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003" y="6296938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Virtual Reality Coffee Tours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This Nescafe 360-Degree Video Showcases International Coffee Growers</a:t>
            </a:r>
          </a:p>
        </p:txBody>
      </p:sp>
    </p:spTree>
    <p:extLst>
      <p:ext uri="{BB962C8B-B14F-4D97-AF65-F5344CB8AC3E}">
        <p14:creationId xmlns:p14="http://schemas.microsoft.com/office/powerpoint/2010/main" val="314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A901">
                    <a:alpha val="100000"/>
                  </a:srgbClr>
                </a:solidFill>
                <a:latin typeface="Calibri"/>
              </a:rPr>
              <a:t>Enlightened Rebellion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Today's teens take a stand against conventional stereotypes</a:t>
            </a:r>
          </a:p>
        </p:txBody>
      </p:sp>
      <p:pic>
        <p:nvPicPr>
          <p:cNvPr id="2050" name="Picture 2" descr="Image result for ungendered wear by z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228"/>
            <a:ext cx="9067800" cy="45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283" y="6286500"/>
            <a:ext cx="409575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Gender-Neutral Fast Fashion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The Ungendered Line from Zara Can Be Worn by Anyone</a:t>
            </a:r>
          </a:p>
        </p:txBody>
      </p:sp>
    </p:spTree>
    <p:extLst>
      <p:ext uri="{BB962C8B-B14F-4D97-AF65-F5344CB8AC3E}">
        <p14:creationId xmlns:p14="http://schemas.microsoft.com/office/powerpoint/2010/main" val="1789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152400"/>
            <a:ext cx="6667500" cy="52322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 err="1">
                <a:solidFill>
                  <a:srgbClr val="FF0000">
                    <a:alpha val="100000"/>
                  </a:srgbClr>
                </a:solidFill>
                <a:latin typeface="Calibri"/>
              </a:rPr>
              <a:t>Instagrammable</a:t>
            </a:r>
            <a:r>
              <a:rPr lang="en-US" sz="2800" b="0" i="0" u="none" strike="noStrike" dirty="0">
                <a:solidFill>
                  <a:srgbClr val="FF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0000">
                    <a:alpha val="100000"/>
                  </a:srgbClr>
                </a:solidFill>
                <a:latin typeface="Calibri"/>
              </a:rPr>
              <a:t>Everything</a:t>
            </a:r>
            <a:endParaRPr lang="en-US" sz="2800" b="0" i="0" u="none" strike="noStrike" dirty="0">
              <a:solidFill>
                <a:srgbClr val="FF0000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" y="140970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Socially driven consumers embrace workouts that also offer photo </a:t>
            </a:r>
            <a:r>
              <a:rPr lang="en-US" sz="1600" b="0" i="0" u="none" strike="noStrike" dirty="0" err="1">
                <a:solidFill>
                  <a:srgbClr val="808080">
                    <a:alpha val="100000"/>
                  </a:srgbClr>
                </a:solidFill>
                <a:latin typeface="Calibri Light"/>
              </a:rPr>
              <a:t>opps</a:t>
            </a:r>
            <a:endParaRPr lang="en-US" sz="1600" b="0" i="0" u="none" strike="noStrike" dirty="0">
              <a:solidFill>
                <a:srgbClr val="808080">
                  <a:alpha val="100000"/>
                </a:srgbClr>
              </a:solidFill>
              <a:latin typeface="Calibri Light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6" y="1828800"/>
            <a:ext cx="5581087" cy="42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1116" y="6295895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Floating Fitness Studios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The Nike Crystal Coliseum was a Pop-Up for Training Classes</a:t>
            </a:r>
          </a:p>
        </p:txBody>
      </p:sp>
    </p:spTree>
    <p:extLst>
      <p:ext uri="{BB962C8B-B14F-4D97-AF65-F5344CB8AC3E}">
        <p14:creationId xmlns:p14="http://schemas.microsoft.com/office/powerpoint/2010/main" val="27737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3600" b="0" i="0" u="none" strike="noStrike" dirty="0">
                <a:solidFill>
                  <a:srgbClr val="4292FF">
                    <a:alpha val="100000"/>
                  </a:srgbClr>
                </a:solidFill>
                <a:latin typeface="Calibri"/>
              </a:rPr>
              <a:t>Embedded VR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852553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Brands activate virtual reality users with headset-embedded packaging</a:t>
            </a:r>
          </a:p>
        </p:txBody>
      </p:sp>
      <p:sp>
        <p:nvSpPr>
          <p:cNvPr id="6" name="AutoShape 2" descr="Image result for mcdonalds kids meal v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mcdonalds kids meal v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mcdonalds kids meal v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Image result for mcdonalds kids meal 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219200"/>
            <a:ext cx="7569200" cy="50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974" y="6365557"/>
            <a:ext cx="2495549" cy="492443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Kids Meal VR Packaging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McDonald’s Sweden Creates a Happy Meal Box VR Headset</a:t>
            </a:r>
          </a:p>
        </p:txBody>
      </p:sp>
    </p:spTree>
    <p:extLst>
      <p:ext uri="{BB962C8B-B14F-4D97-AF65-F5344CB8AC3E}">
        <p14:creationId xmlns:p14="http://schemas.microsoft.com/office/powerpoint/2010/main" val="680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8D13">
                    <a:alpha val="100000"/>
                  </a:srgbClr>
                </a:solidFill>
                <a:latin typeface="Calibri"/>
              </a:rPr>
              <a:t>Quantified Self-Care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Consumers collect information about their personal care habits</a:t>
            </a:r>
          </a:p>
        </p:txBody>
      </p:sp>
      <p:pic>
        <p:nvPicPr>
          <p:cNvPr id="6146" name="Picture 2" descr="Image result for withings go fitness tr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36147"/>
            <a:ext cx="7525904" cy="50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50" y="6345651"/>
            <a:ext cx="409575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Simplistic Fitness Trackers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The </a:t>
            </a:r>
            <a:r>
              <a:rPr lang="en-US" sz="1000" b="0" i="0" u="none" strike="noStrike" dirty="0" err="1">
                <a:solidFill>
                  <a:srgbClr val="595959">
                    <a:alpha val="100000"/>
                  </a:srgbClr>
                </a:solidFill>
                <a:latin typeface="Calibri Light"/>
              </a:rPr>
              <a:t>Withings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 Go Fitness Tracker Displays a Sleek and Minimal Design</a:t>
            </a:r>
          </a:p>
        </p:txBody>
      </p:sp>
    </p:spTree>
    <p:extLst>
      <p:ext uri="{BB962C8B-B14F-4D97-AF65-F5344CB8AC3E}">
        <p14:creationId xmlns:p14="http://schemas.microsoft.com/office/powerpoint/2010/main" val="36163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4292FF">
                    <a:alpha val="100000"/>
                  </a:srgbClr>
                </a:solidFill>
                <a:latin typeface="Calibri"/>
              </a:rPr>
              <a:t>Democratized Milestone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857250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Big-ticket items become a part of sharing culture</a:t>
            </a:r>
          </a:p>
        </p:txBody>
      </p:sp>
      <p:pic>
        <p:nvPicPr>
          <p:cNvPr id="1026" name="Picture 2" descr="Image result for guevara insu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16280"/>
            <a:ext cx="5372100" cy="50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3809" y="6315438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P2P Car Insurance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Guevara Lets Groups Share Insurance in Order to Keep Claims Low</a:t>
            </a:r>
          </a:p>
        </p:txBody>
      </p:sp>
    </p:spTree>
    <p:extLst>
      <p:ext uri="{BB962C8B-B14F-4D97-AF65-F5344CB8AC3E}">
        <p14:creationId xmlns:p14="http://schemas.microsoft.com/office/powerpoint/2010/main" val="10673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4292FF">
                    <a:alpha val="100000"/>
                  </a:srgbClr>
                </a:solidFill>
                <a:latin typeface="Calibri"/>
              </a:rPr>
              <a:t>Designer Customization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852553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Fashion brands add kiosks in-store that allow post-purchase personalization</a:t>
            </a:r>
          </a:p>
        </p:txBody>
      </p:sp>
      <p:pic>
        <p:nvPicPr>
          <p:cNvPr id="4098" name="Picture 2" descr="Image result for gucci designer custom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19200"/>
            <a:ext cx="8641452" cy="48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853" y="6286500"/>
            <a:ext cx="409575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Luxury Clothing Customizations</a:t>
            </a:r>
            <a:r>
              <a:rPr lang="en-US" sz="10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Gucci is Allowing Consumers to Do DIY Modifications In-Store</a:t>
            </a:r>
          </a:p>
        </p:txBody>
      </p:sp>
    </p:spTree>
    <p:extLst>
      <p:ext uri="{BB962C8B-B14F-4D97-AF65-F5344CB8AC3E}">
        <p14:creationId xmlns:p14="http://schemas.microsoft.com/office/powerpoint/2010/main" val="10438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F630-00C8-4FEE-B33C-366D448A7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7625"/>
            <a:ext cx="6667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2800" b="0" i="0" u="none" strike="noStrike" dirty="0">
                <a:solidFill>
                  <a:srgbClr val="FF0000">
                    <a:alpha val="100000"/>
                  </a:srgbClr>
                </a:solidFill>
                <a:latin typeface="Calibri"/>
              </a:rPr>
              <a:t>Analog Divergence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852553"/>
            <a:ext cx="8953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600" b="0" i="0" u="none" strike="noStrike" dirty="0">
                <a:solidFill>
                  <a:srgbClr val="808080">
                    <a:alpha val="100000"/>
                  </a:srgbClr>
                </a:solidFill>
                <a:latin typeface="Calibri Light"/>
              </a:rPr>
              <a:t>Digital brands take advertising offline with traditional mediums</a:t>
            </a:r>
          </a:p>
        </p:txBody>
      </p:sp>
      <p:pic>
        <p:nvPicPr>
          <p:cNvPr id="8194" name="Picture 2" descr="Image result for The eBay 20th Anniversary Airstream Trai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33679"/>
            <a:ext cx="7505700" cy="50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6320947"/>
            <a:ext cx="2095500" cy="571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lang="en-US" sz="10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E-Commerce Birthday Road Trips</a:t>
            </a:r>
            <a:r>
              <a:rPr lang="en-US" sz="800" b="0" i="0" u="none" strike="noStrike" dirty="0">
                <a:solidFill>
                  <a:srgbClr val="595959">
                    <a:alpha val="100000"/>
                  </a:srgbClr>
                </a:solidFill>
                <a:latin typeface="Calibri Light"/>
              </a:rPr>
              <a:t>
The eBay 20th Anniversary Airstream Trailer Showcased Deals</a:t>
            </a:r>
          </a:p>
        </p:txBody>
      </p:sp>
    </p:spTree>
    <p:extLst>
      <p:ext uri="{BB962C8B-B14F-4D97-AF65-F5344CB8AC3E}">
        <p14:creationId xmlns:p14="http://schemas.microsoft.com/office/powerpoint/2010/main" val="22632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pull/>
      </p:transition>
    </mc:Choice>
    <mc:Fallback xmlns="">
      <p:transition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318</Words>
  <Application>Microsoft Office PowerPoint</Application>
  <PresentationFormat>On-screen Show (4:3)</PresentationFormat>
  <Paragraphs>86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JOSEPHINE;Magdalene</dc:creator>
  <cp:lastModifiedBy>HP</cp:lastModifiedBy>
  <cp:revision>29</cp:revision>
  <dcterms:created xsi:type="dcterms:W3CDTF">2017-06-12T08:09:08Z</dcterms:created>
  <dcterms:modified xsi:type="dcterms:W3CDTF">2017-06-16T15:10:12Z</dcterms:modified>
</cp:coreProperties>
</file>