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96" r:id="rId3"/>
    <p:sldId id="385" r:id="rId4"/>
    <p:sldId id="386" r:id="rId5"/>
    <p:sldId id="388" r:id="rId6"/>
    <p:sldId id="368" r:id="rId7"/>
    <p:sldId id="369" r:id="rId8"/>
    <p:sldId id="362" r:id="rId9"/>
    <p:sldId id="383" r:id="rId10"/>
    <p:sldId id="390" r:id="rId11"/>
    <p:sldId id="358" r:id="rId12"/>
    <p:sldId id="373" r:id="rId13"/>
    <p:sldId id="401" r:id="rId14"/>
    <p:sldId id="392" r:id="rId15"/>
    <p:sldId id="393" r:id="rId16"/>
    <p:sldId id="398" r:id="rId17"/>
    <p:sldId id="397" r:id="rId18"/>
    <p:sldId id="395" r:id="rId19"/>
    <p:sldId id="384" r:id="rId20"/>
    <p:sldId id="324" r:id="rId21"/>
  </p:sldIdLst>
  <p:sldSz cx="12192000" cy="6858000"/>
  <p:notesSz cx="6858000" cy="9144000"/>
  <p:custShowLst>
    <p:custShow name="Custom Show 1" id="0">
      <p:sldLst>
        <p:sld r:id="rId1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3F"/>
    <a:srgbClr val="008000"/>
    <a:srgbClr val="039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434" autoAdjust="0"/>
  </p:normalViewPr>
  <p:slideViewPr>
    <p:cSldViewPr snapToGrid="0">
      <p:cViewPr varScale="1">
        <p:scale>
          <a:sx n="86" d="100"/>
          <a:sy n="86" d="100"/>
        </p:scale>
        <p:origin x="14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c:f>
              <c:strCache>
                <c:ptCount val="1"/>
              </c:strCache>
            </c:strRef>
          </c:tx>
          <c:spPr>
            <a:ln w="28575" cap="rnd">
              <a:solidFill>
                <a:schemeClr val="accent1"/>
              </a:solidFill>
              <a:round/>
            </a:ln>
            <a:effectLst/>
          </c:spPr>
          <c:marker>
            <c:symbol val="circle"/>
            <c:size val="5"/>
            <c:spPr>
              <a:solidFill>
                <a:srgbClr val="FF0000"/>
              </a:solidFill>
              <a:ln w="9525">
                <a:solidFill>
                  <a:schemeClr val="accent1"/>
                </a:solidFill>
              </a:ln>
              <a:effectLst/>
            </c:spPr>
          </c:marker>
          <c:dLbls>
            <c:dLbl>
              <c:idx val="4"/>
              <c:layout>
                <c:manualLayout>
                  <c:x val="-2.29038290884317E-2"/>
                  <c:y val="-3.525084781259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2.0782617017833124E-2"/>
                  <c:y val="-4.04558607728707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9"/>
              <c:layout>
                <c:manualLayout>
                  <c:x val="-1.6540192876635974E-2"/>
                  <c:y val="-3.785335429273197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0"/>
              <c:layout>
                <c:manualLayout>
                  <c:x val="-6.3110234714620981E-4"/>
                  <c:y val="-3.78533542927320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1"/>
              <c:layout>
                <c:manualLayout>
                  <c:x val="-2.752314417744824E-3"/>
                  <c:y val="-4.826338021328667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2"/>
              <c:layout>
                <c:manualLayout>
                  <c:x val="-1.0176556664839975E-2"/>
                  <c:y val="-4.826338021328667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0</c:v>
                </c:pt>
              </c:numCache>
            </c:numRef>
          </c:cat>
          <c:val>
            <c:numRef>
              <c:f>Sheet2!$B$2:$B$25</c:f>
              <c:numCache>
                <c:formatCode>General</c:formatCode>
                <c:ptCount val="24"/>
                <c:pt idx="0">
                  <c:v>23</c:v>
                </c:pt>
                <c:pt idx="1">
                  <c:v>15</c:v>
                </c:pt>
                <c:pt idx="2">
                  <c:v>12</c:v>
                </c:pt>
                <c:pt idx="3">
                  <c:v>9</c:v>
                </c:pt>
                <c:pt idx="4">
                  <c:v>14</c:v>
                </c:pt>
                <c:pt idx="5">
                  <c:v>41</c:v>
                </c:pt>
                <c:pt idx="6">
                  <c:v>36</c:v>
                </c:pt>
                <c:pt idx="7">
                  <c:v>28</c:v>
                </c:pt>
                <c:pt idx="8">
                  <c:v>27</c:v>
                </c:pt>
                <c:pt idx="9">
                  <c:v>30</c:v>
                </c:pt>
                <c:pt idx="10">
                  <c:v>31</c:v>
                </c:pt>
                <c:pt idx="11">
                  <c:v>34</c:v>
                </c:pt>
                <c:pt idx="12">
                  <c:v>33</c:v>
                </c:pt>
                <c:pt idx="13">
                  <c:v>25</c:v>
                </c:pt>
                <c:pt idx="14">
                  <c:v>32</c:v>
                </c:pt>
                <c:pt idx="15">
                  <c:v>34</c:v>
                </c:pt>
                <c:pt idx="16">
                  <c:v>53</c:v>
                </c:pt>
                <c:pt idx="17">
                  <c:v>58</c:v>
                </c:pt>
                <c:pt idx="18">
                  <c:v>69</c:v>
                </c:pt>
                <c:pt idx="19">
                  <c:v>76</c:v>
                </c:pt>
                <c:pt idx="20">
                  <c:v>57</c:v>
                </c:pt>
                <c:pt idx="21">
                  <c:v>39</c:v>
                </c:pt>
                <c:pt idx="22">
                  <c:v>17</c:v>
                </c:pt>
                <c:pt idx="23">
                  <c:v>22</c:v>
                </c:pt>
              </c:numCache>
            </c:numRef>
          </c:val>
          <c:smooth val="0"/>
        </c:ser>
        <c:dLbls>
          <c:dLblPos val="t"/>
          <c:showLegendKey val="0"/>
          <c:showVal val="1"/>
          <c:showCatName val="0"/>
          <c:showSerName val="0"/>
          <c:showPercent val="0"/>
          <c:showBubbleSize val="0"/>
        </c:dLbls>
        <c:marker val="1"/>
        <c:smooth val="0"/>
        <c:axId val="138958432"/>
        <c:axId val="138958824"/>
      </c:lineChart>
      <c:catAx>
        <c:axId val="13895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958824"/>
        <c:crosses val="autoZero"/>
        <c:auto val="1"/>
        <c:lblAlgn val="ctr"/>
        <c:lblOffset val="100"/>
        <c:noMultiLvlLbl val="0"/>
      </c:catAx>
      <c:valAx>
        <c:axId val="138958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95843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436248575794236E-2"/>
          <c:y val="0.12292608323845226"/>
          <c:w val="0.8364415611944781"/>
          <c:h val="0.71984975634322446"/>
        </c:manualLayout>
      </c:layout>
      <c:pie3DChart>
        <c:varyColors val="1"/>
        <c:ser>
          <c:idx val="0"/>
          <c:order val="0"/>
          <c:explosion val="1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Sheet3!$C$7:$C$13</c:f>
              <c:strCache>
                <c:ptCount val="7"/>
                <c:pt idx="0">
                  <c:v>Saturday</c:v>
                </c:pt>
                <c:pt idx="1">
                  <c:v>Sunday</c:v>
                </c:pt>
                <c:pt idx="2">
                  <c:v>Friday</c:v>
                </c:pt>
                <c:pt idx="3">
                  <c:v>Monday</c:v>
                </c:pt>
                <c:pt idx="4">
                  <c:v>Thursday</c:v>
                </c:pt>
                <c:pt idx="5">
                  <c:v>Wednesday</c:v>
                </c:pt>
                <c:pt idx="6">
                  <c:v>Tuesday</c:v>
                </c:pt>
              </c:strCache>
            </c:strRef>
          </c:cat>
          <c:val>
            <c:numRef>
              <c:f>Sheet3!$D$7:$D$13</c:f>
              <c:numCache>
                <c:formatCode>General</c:formatCode>
                <c:ptCount val="7"/>
                <c:pt idx="0">
                  <c:v>455</c:v>
                </c:pt>
                <c:pt idx="1">
                  <c:v>438</c:v>
                </c:pt>
                <c:pt idx="2">
                  <c:v>390</c:v>
                </c:pt>
                <c:pt idx="3">
                  <c:v>293</c:v>
                </c:pt>
                <c:pt idx="4">
                  <c:v>292</c:v>
                </c:pt>
                <c:pt idx="5">
                  <c:v>282</c:v>
                </c:pt>
                <c:pt idx="6">
                  <c:v>255</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975820742066389E-2"/>
          <c:y val="3.6861952170528615E-2"/>
          <c:w val="0.97571851358615647"/>
          <c:h val="0.7818187854095604"/>
        </c:manualLayout>
      </c:layout>
      <c:bar3DChart>
        <c:barDir val="col"/>
        <c:grouping val="standar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'[fatalities 2016.xlsx]COUNTIES'!$A$2:$A$45</c:f>
              <c:strCache>
                <c:ptCount val="44"/>
                <c:pt idx="0">
                  <c:v>NAIROBI</c:v>
                </c:pt>
                <c:pt idx="1">
                  <c:v>NAKURU</c:v>
                </c:pt>
                <c:pt idx="2">
                  <c:v>KIAMBU</c:v>
                </c:pt>
                <c:pt idx="3">
                  <c:v>MACHAKOS</c:v>
                </c:pt>
                <c:pt idx="4">
                  <c:v>MAKUENI</c:v>
                </c:pt>
                <c:pt idx="5">
                  <c:v>KILIFI</c:v>
                </c:pt>
                <c:pt idx="6">
                  <c:v>KAKAMEGA</c:v>
                </c:pt>
                <c:pt idx="7">
                  <c:v>MERU</c:v>
                </c:pt>
                <c:pt idx="8">
                  <c:v>KISUMU</c:v>
                </c:pt>
                <c:pt idx="9">
                  <c:v>HOMA BAY</c:v>
                </c:pt>
                <c:pt idx="10">
                  <c:v>MOMBASA</c:v>
                </c:pt>
                <c:pt idx="11">
                  <c:v>KAJIADO</c:v>
                </c:pt>
                <c:pt idx="12">
                  <c:v>EMBU</c:v>
                </c:pt>
                <c:pt idx="13">
                  <c:v>U/GISHU</c:v>
                </c:pt>
                <c:pt idx="14">
                  <c:v>BUNGOMA</c:v>
                </c:pt>
                <c:pt idx="15">
                  <c:v>MURANGA</c:v>
                </c:pt>
                <c:pt idx="16">
                  <c:v>KERICHO</c:v>
                </c:pt>
                <c:pt idx="17">
                  <c:v>KISII</c:v>
                </c:pt>
                <c:pt idx="18">
                  <c:v>NAROK</c:v>
                </c:pt>
                <c:pt idx="19">
                  <c:v>NYERI</c:v>
                </c:pt>
                <c:pt idx="20">
                  <c:v>T/TAVETA</c:v>
                </c:pt>
                <c:pt idx="21">
                  <c:v>KITUI</c:v>
                </c:pt>
                <c:pt idx="22">
                  <c:v>MIGORI</c:v>
                </c:pt>
                <c:pt idx="23">
                  <c:v>SIAYA</c:v>
                </c:pt>
                <c:pt idx="24">
                  <c:v>KIRINYAGA</c:v>
                </c:pt>
                <c:pt idx="25">
                  <c:v>T/NZOIA</c:v>
                </c:pt>
                <c:pt idx="26">
                  <c:v>BARINGO</c:v>
                </c:pt>
                <c:pt idx="27">
                  <c:v>KWALE</c:v>
                </c:pt>
                <c:pt idx="28">
                  <c:v>LAIKIPIA</c:v>
                </c:pt>
                <c:pt idx="29">
                  <c:v>NANDI</c:v>
                </c:pt>
                <c:pt idx="30">
                  <c:v>BOMET</c:v>
                </c:pt>
                <c:pt idx="31">
                  <c:v>BUSIA</c:v>
                </c:pt>
                <c:pt idx="32">
                  <c:v>NYAMIRA</c:v>
                </c:pt>
                <c:pt idx="33">
                  <c:v>NYANDARUA</c:v>
                </c:pt>
                <c:pt idx="34">
                  <c:v>GARISSA</c:v>
                </c:pt>
                <c:pt idx="35">
                  <c:v>VIHIGA</c:v>
                </c:pt>
                <c:pt idx="36">
                  <c:v>E/MARAKWET</c:v>
                </c:pt>
                <c:pt idx="37">
                  <c:v>W/POKOT</c:v>
                </c:pt>
                <c:pt idx="38">
                  <c:v>ISIOLO</c:v>
                </c:pt>
                <c:pt idx="39">
                  <c:v>MARSABIT</c:v>
                </c:pt>
                <c:pt idx="40">
                  <c:v>MANDERA</c:v>
                </c:pt>
                <c:pt idx="41">
                  <c:v>T/NITHI</c:v>
                </c:pt>
                <c:pt idx="42">
                  <c:v>TURKANA</c:v>
                </c:pt>
                <c:pt idx="43">
                  <c:v>WAJIR</c:v>
                </c:pt>
              </c:strCache>
            </c:strRef>
          </c:cat>
          <c:val>
            <c:numRef>
              <c:f>'[fatalities 2016.xlsx]COUNTIES'!$B$2:$B$45</c:f>
              <c:numCache>
                <c:formatCode>General</c:formatCode>
                <c:ptCount val="44"/>
                <c:pt idx="0">
                  <c:v>386</c:v>
                </c:pt>
                <c:pt idx="1">
                  <c:v>221</c:v>
                </c:pt>
                <c:pt idx="2">
                  <c:v>163</c:v>
                </c:pt>
                <c:pt idx="3">
                  <c:v>116</c:v>
                </c:pt>
                <c:pt idx="4">
                  <c:v>106</c:v>
                </c:pt>
                <c:pt idx="5">
                  <c:v>87</c:v>
                </c:pt>
                <c:pt idx="6">
                  <c:v>79</c:v>
                </c:pt>
                <c:pt idx="7">
                  <c:v>76</c:v>
                </c:pt>
                <c:pt idx="8">
                  <c:v>73</c:v>
                </c:pt>
                <c:pt idx="9">
                  <c:v>69</c:v>
                </c:pt>
                <c:pt idx="10">
                  <c:v>67</c:v>
                </c:pt>
                <c:pt idx="11">
                  <c:v>62</c:v>
                </c:pt>
                <c:pt idx="12">
                  <c:v>57</c:v>
                </c:pt>
                <c:pt idx="13">
                  <c:v>57</c:v>
                </c:pt>
                <c:pt idx="14">
                  <c:v>56</c:v>
                </c:pt>
                <c:pt idx="15">
                  <c:v>55</c:v>
                </c:pt>
                <c:pt idx="16">
                  <c:v>54</c:v>
                </c:pt>
                <c:pt idx="17">
                  <c:v>49</c:v>
                </c:pt>
                <c:pt idx="18">
                  <c:v>49</c:v>
                </c:pt>
                <c:pt idx="19">
                  <c:v>43</c:v>
                </c:pt>
                <c:pt idx="20">
                  <c:v>41</c:v>
                </c:pt>
                <c:pt idx="21">
                  <c:v>34</c:v>
                </c:pt>
                <c:pt idx="22">
                  <c:v>34</c:v>
                </c:pt>
                <c:pt idx="23">
                  <c:v>34</c:v>
                </c:pt>
                <c:pt idx="24">
                  <c:v>29</c:v>
                </c:pt>
                <c:pt idx="25">
                  <c:v>28</c:v>
                </c:pt>
                <c:pt idx="26">
                  <c:v>27</c:v>
                </c:pt>
                <c:pt idx="27">
                  <c:v>24</c:v>
                </c:pt>
                <c:pt idx="28">
                  <c:v>24</c:v>
                </c:pt>
                <c:pt idx="29">
                  <c:v>24</c:v>
                </c:pt>
                <c:pt idx="30">
                  <c:v>21</c:v>
                </c:pt>
                <c:pt idx="31">
                  <c:v>19</c:v>
                </c:pt>
                <c:pt idx="32">
                  <c:v>18</c:v>
                </c:pt>
                <c:pt idx="33">
                  <c:v>17</c:v>
                </c:pt>
                <c:pt idx="34">
                  <c:v>16</c:v>
                </c:pt>
                <c:pt idx="35">
                  <c:v>14</c:v>
                </c:pt>
                <c:pt idx="36">
                  <c:v>11</c:v>
                </c:pt>
                <c:pt idx="37">
                  <c:v>8</c:v>
                </c:pt>
                <c:pt idx="38">
                  <c:v>6</c:v>
                </c:pt>
                <c:pt idx="39">
                  <c:v>6</c:v>
                </c:pt>
                <c:pt idx="40">
                  <c:v>2</c:v>
                </c:pt>
                <c:pt idx="41">
                  <c:v>1</c:v>
                </c:pt>
                <c:pt idx="42">
                  <c:v>1</c:v>
                </c:pt>
                <c:pt idx="43">
                  <c:v>1</c:v>
                </c:pt>
              </c:numCache>
            </c:numRef>
          </c:val>
        </c:ser>
        <c:dLbls>
          <c:showLegendKey val="0"/>
          <c:showVal val="1"/>
          <c:showCatName val="0"/>
          <c:showSerName val="0"/>
          <c:showPercent val="0"/>
          <c:showBubbleSize val="0"/>
        </c:dLbls>
        <c:gapWidth val="84"/>
        <c:gapDepth val="53"/>
        <c:shape val="box"/>
        <c:axId val="138958040"/>
        <c:axId val="138951768"/>
        <c:axId val="137381848"/>
      </c:bar3DChart>
      <c:catAx>
        <c:axId val="138958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38951768"/>
        <c:crosses val="autoZero"/>
        <c:auto val="1"/>
        <c:lblAlgn val="ctr"/>
        <c:lblOffset val="100"/>
        <c:noMultiLvlLbl val="0"/>
      </c:catAx>
      <c:valAx>
        <c:axId val="138951768"/>
        <c:scaling>
          <c:orientation val="minMax"/>
        </c:scaling>
        <c:delete val="1"/>
        <c:axPos val="l"/>
        <c:numFmt formatCode="General" sourceLinked="1"/>
        <c:majorTickMark val="out"/>
        <c:minorTickMark val="none"/>
        <c:tickLblPos val="nextTo"/>
        <c:crossAx val="138958040"/>
        <c:crosses val="autoZero"/>
        <c:crossBetween val="between"/>
      </c:valAx>
      <c:serAx>
        <c:axId val="137381848"/>
        <c:scaling>
          <c:orientation val="minMax"/>
        </c:scaling>
        <c:delete val="1"/>
        <c:axPos val="b"/>
        <c:majorTickMark val="none"/>
        <c:minorTickMark val="none"/>
        <c:tickLblPos val="nextTo"/>
        <c:crossAx val="138951768"/>
        <c:crosses val="autoZero"/>
      </c:ser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Sheet1!$B$2</c:f>
              <c:strCache>
                <c:ptCount val="1"/>
                <c:pt idx="0">
                  <c:v>NO</c:v>
                </c:pt>
              </c:strCache>
            </c:strRef>
          </c:tx>
          <c:spPr>
            <a:solidFill>
              <a:srgbClr val="FF00FF"/>
            </a:solidFill>
            <a:ln>
              <a:noFill/>
            </a:ln>
            <a:effectLst/>
            <a:sp3d/>
          </c:spPr>
          <c:invertIfNegative val="0"/>
          <c:dLbls>
            <c:dLbl>
              <c:idx val="0"/>
              <c:layout>
                <c:manualLayout>
                  <c:x val="-1.9475952008960239E-17"/>
                  <c:y val="-1.79093593022400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2493477083970456E-3"/>
                  <c:y val="-3.070175880384013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623369270992224E-3"/>
                  <c:y val="-2.302631910288010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046783920256009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7903808035840954E-17"/>
                  <c:y val="-2.046783920256009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1.5350879401920068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1.535087940192006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5.3116846354963072E-3"/>
                  <c:y val="-1.279239950160005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PRIVATE</c:v>
                </c:pt>
                <c:pt idx="1">
                  <c:v>COMMERCIAL</c:v>
                </c:pt>
                <c:pt idx="2">
                  <c:v>PSV</c:v>
                </c:pt>
                <c:pt idx="3">
                  <c:v>MOTOR CYCLE</c:v>
                </c:pt>
                <c:pt idx="4">
                  <c:v>UNKNOWN</c:v>
                </c:pt>
                <c:pt idx="5">
                  <c:v>GOVERNMENT</c:v>
                </c:pt>
                <c:pt idx="6">
                  <c:v>TUKTUK</c:v>
                </c:pt>
                <c:pt idx="7">
                  <c:v>PEDAL CYCLE</c:v>
                </c:pt>
              </c:strCache>
            </c:strRef>
          </c:cat>
          <c:val>
            <c:numRef>
              <c:f>Sheet1!$B$3:$B$10</c:f>
              <c:numCache>
                <c:formatCode>General</c:formatCode>
                <c:ptCount val="8"/>
                <c:pt idx="0">
                  <c:v>268</c:v>
                </c:pt>
                <c:pt idx="1">
                  <c:v>203</c:v>
                </c:pt>
                <c:pt idx="2">
                  <c:v>152</c:v>
                </c:pt>
                <c:pt idx="3">
                  <c:v>151</c:v>
                </c:pt>
                <c:pt idx="4">
                  <c:v>108</c:v>
                </c:pt>
                <c:pt idx="5">
                  <c:v>14</c:v>
                </c:pt>
                <c:pt idx="6">
                  <c:v>2</c:v>
                </c:pt>
                <c:pt idx="7">
                  <c:v>1</c:v>
                </c:pt>
              </c:numCache>
            </c:numRef>
          </c:val>
        </c:ser>
        <c:dLbls>
          <c:showLegendKey val="0"/>
          <c:showVal val="1"/>
          <c:showCatName val="0"/>
          <c:showSerName val="0"/>
          <c:showPercent val="0"/>
          <c:showBubbleSize val="0"/>
        </c:dLbls>
        <c:gapWidth val="150"/>
        <c:shape val="box"/>
        <c:axId val="135091424"/>
        <c:axId val="187487240"/>
        <c:axId val="0"/>
      </c:bar3DChart>
      <c:catAx>
        <c:axId val="135091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7487240"/>
        <c:crosses val="autoZero"/>
        <c:auto val="1"/>
        <c:lblAlgn val="ctr"/>
        <c:lblOffset val="100"/>
        <c:noMultiLvlLbl val="0"/>
      </c:catAx>
      <c:valAx>
        <c:axId val="187487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509142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'[fatalities 2016.xlsx]ROADS'!$A$2:$A$32</c:f>
              <c:strCache>
                <c:ptCount val="31"/>
                <c:pt idx="0">
                  <c:v>MSA RD</c:v>
                </c:pt>
                <c:pt idx="1">
                  <c:v>THIKA S/WAY</c:v>
                </c:pt>
                <c:pt idx="2">
                  <c:v>WAIYAKI WAY</c:v>
                </c:pt>
                <c:pt idx="3">
                  <c:v>EASTERN B/PASS</c:v>
                </c:pt>
                <c:pt idx="4">
                  <c:v>KANGUNDO RD</c:v>
                </c:pt>
                <c:pt idx="5">
                  <c:v>JOGOO RD</c:v>
                </c:pt>
                <c:pt idx="6">
                  <c:v>LANGATA RD</c:v>
                </c:pt>
                <c:pt idx="7">
                  <c:v>NGONG RD</c:v>
                </c:pt>
                <c:pt idx="8">
                  <c:v>JUJA ROAD</c:v>
                </c:pt>
                <c:pt idx="9">
                  <c:v>MURANGA RD</c:v>
                </c:pt>
                <c:pt idx="10">
                  <c:v>H/SELASIE AVE</c:v>
                </c:pt>
                <c:pt idx="11">
                  <c:v>OUTERING RD</c:v>
                </c:pt>
                <c:pt idx="12">
                  <c:v>SOUTHERN BY PASS</c:v>
                </c:pt>
                <c:pt idx="13">
                  <c:v>NORTHERN BY PASS</c:v>
                </c:pt>
                <c:pt idx="14">
                  <c:v>LANDHIES RD</c:v>
                </c:pt>
                <c:pt idx="15">
                  <c:v>N/AIRPORT RD</c:v>
                </c:pt>
                <c:pt idx="16">
                  <c:v>EASTLIEGH 1ST AV</c:v>
                </c:pt>
                <c:pt idx="17">
                  <c:v>RACE COURSE RD</c:v>
                </c:pt>
                <c:pt idx="18">
                  <c:v>RING ROAD</c:v>
                </c:pt>
                <c:pt idx="19">
                  <c:v>FOREST RD</c:v>
                </c:pt>
                <c:pt idx="20">
                  <c:v>LIMURU FOREST</c:v>
                </c:pt>
                <c:pt idx="21">
                  <c:v>LUNGA LUNGA</c:v>
                </c:pt>
                <c:pt idx="22">
                  <c:v>LUSAKA</c:v>
                </c:pt>
                <c:pt idx="23">
                  <c:v>M/KENYATTA RD</c:v>
                </c:pt>
                <c:pt idx="24">
                  <c:v>SPINE ROAD</c:v>
                </c:pt>
                <c:pt idx="25">
                  <c:v>VALLEY ROAD</c:v>
                </c:pt>
                <c:pt idx="26">
                  <c:v>BAGATHI</c:v>
                </c:pt>
                <c:pt idx="27">
                  <c:v>GATANGA</c:v>
                </c:pt>
                <c:pt idx="28">
                  <c:v>KAYOLE RD</c:v>
                </c:pt>
                <c:pt idx="29">
                  <c:v>KIAMBU ROAD</c:v>
                </c:pt>
                <c:pt idx="30">
                  <c:v>KOMAROCK RD</c:v>
                </c:pt>
              </c:strCache>
            </c:strRef>
          </c:cat>
          <c:val>
            <c:numRef>
              <c:f>'[fatalities 2016.xlsx]ROADS'!$B$2:$B$32</c:f>
              <c:numCache>
                <c:formatCode>General</c:formatCode>
                <c:ptCount val="31"/>
                <c:pt idx="0">
                  <c:v>32</c:v>
                </c:pt>
                <c:pt idx="1">
                  <c:v>30</c:v>
                </c:pt>
                <c:pt idx="2">
                  <c:v>22</c:v>
                </c:pt>
                <c:pt idx="3">
                  <c:v>15</c:v>
                </c:pt>
                <c:pt idx="4">
                  <c:v>13</c:v>
                </c:pt>
                <c:pt idx="5">
                  <c:v>12</c:v>
                </c:pt>
                <c:pt idx="6">
                  <c:v>9</c:v>
                </c:pt>
                <c:pt idx="7">
                  <c:v>9</c:v>
                </c:pt>
                <c:pt idx="8">
                  <c:v>9</c:v>
                </c:pt>
                <c:pt idx="9">
                  <c:v>8</c:v>
                </c:pt>
                <c:pt idx="10">
                  <c:v>8</c:v>
                </c:pt>
                <c:pt idx="11">
                  <c:v>6</c:v>
                </c:pt>
                <c:pt idx="12">
                  <c:v>6</c:v>
                </c:pt>
                <c:pt idx="13">
                  <c:v>5</c:v>
                </c:pt>
                <c:pt idx="14">
                  <c:v>5</c:v>
                </c:pt>
                <c:pt idx="15">
                  <c:v>4</c:v>
                </c:pt>
                <c:pt idx="16">
                  <c:v>4</c:v>
                </c:pt>
                <c:pt idx="17">
                  <c:v>3</c:v>
                </c:pt>
                <c:pt idx="18">
                  <c:v>3</c:v>
                </c:pt>
                <c:pt idx="19">
                  <c:v>3</c:v>
                </c:pt>
                <c:pt idx="20">
                  <c:v>2</c:v>
                </c:pt>
                <c:pt idx="21">
                  <c:v>2</c:v>
                </c:pt>
                <c:pt idx="22">
                  <c:v>2</c:v>
                </c:pt>
                <c:pt idx="23">
                  <c:v>2</c:v>
                </c:pt>
                <c:pt idx="24">
                  <c:v>2</c:v>
                </c:pt>
                <c:pt idx="25">
                  <c:v>2</c:v>
                </c:pt>
                <c:pt idx="26">
                  <c:v>2</c:v>
                </c:pt>
                <c:pt idx="27">
                  <c:v>2</c:v>
                </c:pt>
                <c:pt idx="28">
                  <c:v>2</c:v>
                </c:pt>
                <c:pt idx="29">
                  <c:v>2</c:v>
                </c:pt>
                <c:pt idx="30">
                  <c:v>2</c:v>
                </c:pt>
              </c:numCache>
            </c:numRef>
          </c:val>
        </c:ser>
        <c:dLbls>
          <c:showLegendKey val="0"/>
          <c:showVal val="1"/>
          <c:showCatName val="0"/>
          <c:showSerName val="0"/>
          <c:showPercent val="0"/>
          <c:showBubbleSize val="0"/>
        </c:dLbls>
        <c:gapWidth val="84"/>
        <c:gapDepth val="53"/>
        <c:shape val="box"/>
        <c:axId val="187487632"/>
        <c:axId val="187488024"/>
        <c:axId val="0"/>
      </c:bar3DChart>
      <c:catAx>
        <c:axId val="187487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87488024"/>
        <c:crosses val="autoZero"/>
        <c:auto val="1"/>
        <c:lblAlgn val="ctr"/>
        <c:lblOffset val="100"/>
        <c:noMultiLvlLbl val="0"/>
      </c:catAx>
      <c:valAx>
        <c:axId val="187488024"/>
        <c:scaling>
          <c:orientation val="minMax"/>
        </c:scaling>
        <c:delete val="1"/>
        <c:axPos val="l"/>
        <c:numFmt formatCode="General" sourceLinked="1"/>
        <c:majorTickMark val="out"/>
        <c:minorTickMark val="none"/>
        <c:tickLblPos val="nextTo"/>
        <c:crossAx val="187487632"/>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6A9B3-D4B5-439C-BCE3-33D2DD4D081A}" type="datetimeFigureOut">
              <a:rPr lang="en-GB" smtClean="0"/>
              <a:t>20/06/2017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2D3E3-8F6F-4925-8B0A-9EF57A7C7991}" type="slidenum">
              <a:rPr lang="en-GB" smtClean="0"/>
              <a:t>‹#›</a:t>
            </a:fld>
            <a:endParaRPr lang="en-GB"/>
          </a:p>
        </p:txBody>
      </p:sp>
    </p:spTree>
    <p:extLst>
      <p:ext uri="{BB962C8B-B14F-4D97-AF65-F5344CB8AC3E}">
        <p14:creationId xmlns:p14="http://schemas.microsoft.com/office/powerpoint/2010/main" val="69045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D41F0-7E87-4904-9DFC-B238CE60A6CD}" type="datetimeFigureOut">
              <a:rPr lang="en-GB" smtClean="0"/>
              <a:t>20/06/2017</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77B43-864E-4C6C-A603-62469AE9BF7A}" type="slidenum">
              <a:rPr lang="en-GB" smtClean="0"/>
              <a:t>‹#›</a:t>
            </a:fld>
            <a:endParaRPr lang="en-GB"/>
          </a:p>
        </p:txBody>
      </p:sp>
      <p:sp>
        <p:nvSpPr>
          <p:cNvPr id="7" name="Title Placeholder 1"/>
          <p:cNvSpPr>
            <a:spLocks noGrp="1"/>
          </p:cNvSpPr>
          <p:nvPr>
            <p:ph type="title"/>
          </p:nvPr>
        </p:nvSpPr>
        <p:spPr>
          <a:xfrm>
            <a:off x="1222624" y="1694"/>
            <a:ext cx="10627331" cy="1139059"/>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8" name="Text Placeholder 2"/>
          <p:cNvSpPr>
            <a:spLocks noGrp="1"/>
          </p:cNvSpPr>
          <p:nvPr>
            <p:ph idx="1"/>
          </p:nvPr>
        </p:nvSpPr>
        <p:spPr>
          <a:xfrm>
            <a:off x="1222624" y="1269090"/>
            <a:ext cx="9661562" cy="48926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9335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ED41F0-7E87-4904-9DFC-B238CE60A6CD}"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68984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ED41F0-7E87-4904-9DFC-B238CE60A6CD}"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399557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grpSp>
        <p:nvGrpSpPr>
          <p:cNvPr id="2" name="Group 23"/>
          <p:cNvGrpSpPr/>
          <p:nvPr userDrawn="1"/>
        </p:nvGrpSpPr>
        <p:grpSpPr>
          <a:xfrm>
            <a:off x="1" y="152400"/>
            <a:ext cx="7124700" cy="844549"/>
            <a:chOff x="0" y="209550"/>
            <a:chExt cx="5343525" cy="538162"/>
          </a:xfrm>
        </p:grpSpPr>
        <p:grpSp>
          <p:nvGrpSpPr>
            <p:cNvPr id="3" name="Group 14"/>
            <p:cNvGrpSpPr/>
            <p:nvPr userDrawn="1"/>
          </p:nvGrpSpPr>
          <p:grpSpPr>
            <a:xfrm>
              <a:off x="0" y="209550"/>
              <a:ext cx="1685924" cy="538162"/>
              <a:chOff x="0" y="323850"/>
              <a:chExt cx="658032" cy="423862"/>
            </a:xfrm>
          </p:grpSpPr>
          <p:sp>
            <p:nvSpPr>
              <p:cNvPr id="4" name="Rectangle 3"/>
              <p:cNvSpPr/>
              <p:nvPr userDrawn="1"/>
            </p:nvSpPr>
            <p:spPr>
              <a:xfrm>
                <a:off x="0" y="323850"/>
                <a:ext cx="171450" cy="423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10" name="Rectangle 9"/>
              <p:cNvSpPr/>
              <p:nvPr userDrawn="1"/>
            </p:nvSpPr>
            <p:spPr>
              <a:xfrm>
                <a:off x="171450" y="323850"/>
                <a:ext cx="149225" cy="423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sp>
            <p:nvSpPr>
              <p:cNvPr id="11" name="Rectangle 10"/>
              <p:cNvSpPr/>
              <p:nvPr userDrawn="1"/>
            </p:nvSpPr>
            <p:spPr>
              <a:xfrm>
                <a:off x="320676" y="323850"/>
                <a:ext cx="114300" cy="4238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sp>
            <p:nvSpPr>
              <p:cNvPr id="12" name="Rectangle 11"/>
              <p:cNvSpPr/>
              <p:nvPr userDrawn="1"/>
            </p:nvSpPr>
            <p:spPr>
              <a:xfrm>
                <a:off x="434975" y="323850"/>
                <a:ext cx="95250" cy="4238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sp>
            <p:nvSpPr>
              <p:cNvPr id="13" name="Rectangle 12"/>
              <p:cNvSpPr/>
              <p:nvPr userDrawn="1"/>
            </p:nvSpPr>
            <p:spPr>
              <a:xfrm>
                <a:off x="530225" y="323850"/>
                <a:ext cx="72042" cy="4238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sp>
            <p:nvSpPr>
              <p:cNvPr id="14" name="Rectangle 13"/>
              <p:cNvSpPr/>
              <p:nvPr userDrawn="1"/>
            </p:nvSpPr>
            <p:spPr>
              <a:xfrm>
                <a:off x="602267" y="323850"/>
                <a:ext cx="55765" cy="423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grpSp>
        <p:sp>
          <p:nvSpPr>
            <p:cNvPr id="18" name="Rectangle 17"/>
            <p:cNvSpPr/>
            <p:nvPr userDrawn="1"/>
          </p:nvSpPr>
          <p:spPr>
            <a:xfrm>
              <a:off x="1685925" y="719931"/>
              <a:ext cx="3657600" cy="274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Oval 22"/>
          <p:cNvSpPr/>
          <p:nvPr userDrawn="1"/>
        </p:nvSpPr>
        <p:spPr>
          <a:xfrm>
            <a:off x="11521847" y="354996"/>
            <a:ext cx="544035" cy="54403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22" name="Slide Number Placeholder 4"/>
          <p:cNvSpPr txBox="1">
            <a:spLocks/>
          </p:cNvSpPr>
          <p:nvPr userDrawn="1"/>
        </p:nvSpPr>
        <p:spPr>
          <a:xfrm>
            <a:off x="11429597" y="357752"/>
            <a:ext cx="728537" cy="5385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solidFill>
                  <a:schemeClr val="tx1">
                    <a:lumMod val="75000"/>
                    <a:lumOff val="25000"/>
                  </a:schemeClr>
                </a:solidFill>
              </a:rPr>
              <a:pPr/>
              <a:t>‹#›</a:t>
            </a:fld>
            <a:endParaRPr lang="en-US" sz="1600" dirty="0">
              <a:solidFill>
                <a:schemeClr val="tx1">
                  <a:lumMod val="75000"/>
                  <a:lumOff val="25000"/>
                </a:schemeClr>
              </a:solidFill>
            </a:endParaRPr>
          </a:p>
        </p:txBody>
      </p:sp>
      <p:sp>
        <p:nvSpPr>
          <p:cNvPr id="25" name="Title 1"/>
          <p:cNvSpPr>
            <a:spLocks noGrp="1"/>
          </p:cNvSpPr>
          <p:nvPr>
            <p:ph type="title" hasCustomPrompt="1"/>
          </p:nvPr>
        </p:nvSpPr>
        <p:spPr>
          <a:xfrm>
            <a:off x="2677739" y="143933"/>
            <a:ext cx="5924395" cy="413483"/>
          </a:xfrm>
          <a:prstGeom prst="rect">
            <a:avLst/>
          </a:prstGeom>
        </p:spPr>
        <p:txBody>
          <a:bodyPr wrap="none" lIns="0" tIns="0" rIns="0" bIns="0" anchor="ctr">
            <a:noAutofit/>
          </a:bodyPr>
          <a:lstStyle>
            <a:lvl1pPr algn="l">
              <a:defRPr sz="2933"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26" name="Text Placeholder 3"/>
          <p:cNvSpPr>
            <a:spLocks noGrp="1"/>
          </p:cNvSpPr>
          <p:nvPr>
            <p:ph type="body" sz="half" idx="2" hasCustomPrompt="1"/>
          </p:nvPr>
        </p:nvSpPr>
        <p:spPr>
          <a:xfrm>
            <a:off x="2711606" y="603692"/>
            <a:ext cx="3467100" cy="267661"/>
          </a:xfrm>
          <a:prstGeom prst="rect">
            <a:avLst/>
          </a:prstGeom>
        </p:spPr>
        <p:txBody>
          <a:bodyPr wrap="square" lIns="0" tIns="0" rIns="0" bIns="0" anchor="ctr">
            <a:noAutofit/>
          </a:bodyPr>
          <a:lstStyle>
            <a:lvl1pPr marL="0" indent="0" algn="l">
              <a:buNone/>
              <a:defRPr sz="1867"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16" name="Rounded Rectangle 15"/>
          <p:cNvSpPr/>
          <p:nvPr userDrawn="1"/>
        </p:nvSpPr>
        <p:spPr>
          <a:xfrm>
            <a:off x="4470400" y="1384301"/>
            <a:ext cx="3251200" cy="20193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Picture Placeholder 11"/>
          <p:cNvSpPr>
            <a:spLocks noGrp="1"/>
          </p:cNvSpPr>
          <p:nvPr>
            <p:ph type="pic" sz="quarter" idx="10" hasCustomPrompt="1"/>
          </p:nvPr>
        </p:nvSpPr>
        <p:spPr>
          <a:xfrm>
            <a:off x="5004816" y="2311400"/>
            <a:ext cx="2182368" cy="2182368"/>
          </a:xfrm>
          <a:prstGeom prst="ellipse">
            <a:avLst/>
          </a:prstGeom>
          <a:solidFill>
            <a:schemeClr val="bg1"/>
          </a:solidFill>
          <a:ln>
            <a:solidFill>
              <a:schemeClr val="accent1"/>
            </a:solidFill>
          </a:ln>
        </p:spPr>
        <p:txBody>
          <a:bodyPr wrap="none" tIns="914400" bIns="274320" anchor="ctr"/>
          <a:lstStyle>
            <a:lvl1pPr algn="ctr">
              <a:buNone/>
              <a:defRPr sz="1400" b="1" baseline="0">
                <a:solidFill>
                  <a:schemeClr val="tx1">
                    <a:lumMod val="75000"/>
                    <a:lumOff val="25000"/>
                  </a:schemeClr>
                </a:solidFill>
              </a:defRPr>
            </a:lvl1pPr>
          </a:lstStyle>
          <a:p>
            <a:r>
              <a:rPr lang="en-US" dirty="0" smtClean="0"/>
              <a:t>Click Icon To Add Image </a:t>
            </a:r>
            <a:endParaRPr lang="en-US" dirty="0"/>
          </a:p>
        </p:txBody>
      </p:sp>
      <p:sp>
        <p:nvSpPr>
          <p:cNvPr id="20" name="Text Placeholder 3"/>
          <p:cNvSpPr>
            <a:spLocks noGrp="1"/>
          </p:cNvSpPr>
          <p:nvPr>
            <p:ph type="body" sz="half" idx="36"/>
          </p:nvPr>
        </p:nvSpPr>
        <p:spPr>
          <a:xfrm>
            <a:off x="4902200" y="1566333"/>
            <a:ext cx="2387600" cy="324773"/>
          </a:xfrm>
          <a:prstGeom prst="rect">
            <a:avLst/>
          </a:prstGeom>
        </p:spPr>
        <p:txBody>
          <a:bodyPr wrap="square" lIns="0" tIns="0" rIns="0" bIns="0" anchor="ctr">
            <a:noAutofit/>
          </a:bodyPr>
          <a:lstStyle>
            <a:lvl1pPr marL="0" indent="0" algn="ctr">
              <a:buNone/>
              <a:defRPr sz="24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1" name="Text Placeholder 3"/>
          <p:cNvSpPr>
            <a:spLocks noGrp="1"/>
          </p:cNvSpPr>
          <p:nvPr>
            <p:ph type="body" sz="half" idx="37"/>
          </p:nvPr>
        </p:nvSpPr>
        <p:spPr>
          <a:xfrm>
            <a:off x="5029200" y="192760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2156592465"/>
      </p:ext>
    </p:extLst>
  </p:cSld>
  <p:clrMapOvr>
    <a:masterClrMapping/>
  </p:clrMapOvr>
  <mc:AlternateContent xmlns:mc="http://schemas.openxmlformats.org/markup-compatibility/2006" xmlns:p14="http://schemas.microsoft.com/office/powerpoint/2010/main">
    <mc:Choice Requires="p14">
      <p:transition spd="slow" p14:dur="25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anim calcmode="lin" valueType="num">
                                      <p:cBhvr>
                                        <p:cTn id="11" dur="500" fill="hold"/>
                                        <p:tgtEl>
                                          <p:spTgt spid="25"/>
                                        </p:tgtEl>
                                        <p:attrNameLst>
                                          <p:attrName>ppt_x</p:attrName>
                                        </p:attrNameLst>
                                      </p:cBhvr>
                                      <p:tavLst>
                                        <p:tav tm="0">
                                          <p:val>
                                            <p:strVal val="#ppt_x"/>
                                          </p:val>
                                        </p:tav>
                                        <p:tav tm="100000">
                                          <p:val>
                                            <p:strVal val="#ppt_x"/>
                                          </p:val>
                                        </p:tav>
                                      </p:tavLst>
                                    </p:anim>
                                    <p:anim calcmode="lin" valueType="num">
                                      <p:cBhvr>
                                        <p:cTn id="12" dur="500" fill="hold"/>
                                        <p:tgtEl>
                                          <p:spTgt spid="25"/>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fade">
                                      <p:cBhvr>
                                        <p:cTn id="16" dur="500"/>
                                        <p:tgtEl>
                                          <p:spTgt spid="26">
                                            <p:txEl>
                                              <p:pRg st="0" end="0"/>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0"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childTnLst>
                          </p:cTn>
                        </p:par>
                        <p:par>
                          <p:cTn id="29" fill="hold">
                            <p:stCondLst>
                              <p:cond delay="2000"/>
                            </p:stCondLst>
                            <p:childTnLst>
                              <p:par>
                                <p:cTn id="30" presetID="10" presetClass="entr" presetSubtype="0" fill="hold" grpId="0" nodeType="afterEffect" nodePh="1">
                                  <p:stCondLst>
                                    <p:cond delay="0"/>
                                  </p:stCondLst>
                                  <p:endCondLst>
                                    <p:cond evt="begin" delay="0">
                                      <p:tn val="30"/>
                                    </p:cond>
                                  </p:end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16" grpId="0" animBg="1"/>
      <p:bldP spid="19" grpId="0" animBg="1"/>
      <p:bldP spid="2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empty_plank">
    <p:spTree>
      <p:nvGrpSpPr>
        <p:cNvPr id="1" name=""/>
        <p:cNvGrpSpPr/>
        <p:nvPr/>
      </p:nvGrpSpPr>
      <p:grpSpPr>
        <a:xfrm>
          <a:off x="0" y="0"/>
          <a:ext cx="0" cy="0"/>
          <a:chOff x="0" y="0"/>
          <a:chExt cx="0" cy="0"/>
        </a:xfrm>
      </p:grpSpPr>
      <p:sp>
        <p:nvSpPr>
          <p:cNvPr id="15" name="Oval 14"/>
          <p:cNvSpPr/>
          <p:nvPr userDrawn="1"/>
        </p:nvSpPr>
        <p:spPr>
          <a:xfrm>
            <a:off x="11521847" y="354996"/>
            <a:ext cx="544035" cy="54403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16" name="Slide Number Placeholder 4"/>
          <p:cNvSpPr txBox="1">
            <a:spLocks/>
          </p:cNvSpPr>
          <p:nvPr userDrawn="1"/>
        </p:nvSpPr>
        <p:spPr>
          <a:xfrm>
            <a:off x="11429597" y="357752"/>
            <a:ext cx="728537" cy="5385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solidFill>
                  <a:schemeClr val="tx1">
                    <a:lumMod val="75000"/>
                    <a:lumOff val="25000"/>
                  </a:schemeClr>
                </a:solidFill>
              </a:rPr>
              <a:pPr/>
              <a:t>‹#›</a:t>
            </a:fld>
            <a:endParaRPr lang="en-US" sz="1600" dirty="0">
              <a:solidFill>
                <a:schemeClr val="tx1">
                  <a:lumMod val="75000"/>
                  <a:lumOff val="25000"/>
                </a:schemeClr>
              </a:solidFill>
            </a:endParaRPr>
          </a:p>
        </p:txBody>
      </p:sp>
      <p:grpSp>
        <p:nvGrpSpPr>
          <p:cNvPr id="17" name="Group 16"/>
          <p:cNvGrpSpPr/>
          <p:nvPr userDrawn="1"/>
        </p:nvGrpSpPr>
        <p:grpSpPr>
          <a:xfrm>
            <a:off x="1" y="152400"/>
            <a:ext cx="7124700" cy="844549"/>
            <a:chOff x="0" y="209550"/>
            <a:chExt cx="5343525" cy="538162"/>
          </a:xfrm>
        </p:grpSpPr>
        <p:grpSp>
          <p:nvGrpSpPr>
            <p:cNvPr id="19" name="Group 14"/>
            <p:cNvGrpSpPr/>
            <p:nvPr userDrawn="1"/>
          </p:nvGrpSpPr>
          <p:grpSpPr>
            <a:xfrm>
              <a:off x="0" y="209550"/>
              <a:ext cx="1685925" cy="538162"/>
              <a:chOff x="0" y="323850"/>
              <a:chExt cx="658032" cy="423862"/>
            </a:xfrm>
          </p:grpSpPr>
          <p:sp>
            <p:nvSpPr>
              <p:cNvPr id="21" name="Rectangle 20"/>
              <p:cNvSpPr/>
              <p:nvPr userDrawn="1"/>
            </p:nvSpPr>
            <p:spPr>
              <a:xfrm>
                <a:off x="0" y="323850"/>
                <a:ext cx="171450" cy="423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a:p>
            </p:txBody>
          </p:sp>
          <p:sp>
            <p:nvSpPr>
              <p:cNvPr id="22" name="Rectangle 21"/>
              <p:cNvSpPr/>
              <p:nvPr userDrawn="1"/>
            </p:nvSpPr>
            <p:spPr>
              <a:xfrm>
                <a:off x="171450" y="323850"/>
                <a:ext cx="149225" cy="423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sp>
            <p:nvSpPr>
              <p:cNvPr id="23" name="Rectangle 22"/>
              <p:cNvSpPr/>
              <p:nvPr userDrawn="1"/>
            </p:nvSpPr>
            <p:spPr>
              <a:xfrm>
                <a:off x="320676" y="323850"/>
                <a:ext cx="114300" cy="4238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sp>
            <p:nvSpPr>
              <p:cNvPr id="24" name="Rectangle 23"/>
              <p:cNvSpPr/>
              <p:nvPr userDrawn="1"/>
            </p:nvSpPr>
            <p:spPr>
              <a:xfrm>
                <a:off x="434975" y="323850"/>
                <a:ext cx="95250" cy="4238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sp>
            <p:nvSpPr>
              <p:cNvPr id="27" name="Rectangle 26"/>
              <p:cNvSpPr/>
              <p:nvPr userDrawn="1"/>
            </p:nvSpPr>
            <p:spPr>
              <a:xfrm>
                <a:off x="530225" y="323850"/>
                <a:ext cx="72042" cy="4238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sp>
            <p:nvSpPr>
              <p:cNvPr id="28" name="Rectangle 27"/>
              <p:cNvSpPr/>
              <p:nvPr userDrawn="1"/>
            </p:nvSpPr>
            <p:spPr>
              <a:xfrm>
                <a:off x="602267" y="323850"/>
                <a:ext cx="55765" cy="423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aseline="-25000" dirty="0"/>
              </a:p>
            </p:txBody>
          </p:sp>
        </p:grpSp>
        <p:sp>
          <p:nvSpPr>
            <p:cNvPr id="20" name="Rectangle 19"/>
            <p:cNvSpPr/>
            <p:nvPr userDrawn="1"/>
          </p:nvSpPr>
          <p:spPr>
            <a:xfrm>
              <a:off x="1685925" y="719931"/>
              <a:ext cx="3657600" cy="274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9" name="Title 1"/>
          <p:cNvSpPr>
            <a:spLocks noGrp="1"/>
          </p:cNvSpPr>
          <p:nvPr>
            <p:ph type="title" hasCustomPrompt="1"/>
          </p:nvPr>
        </p:nvSpPr>
        <p:spPr>
          <a:xfrm>
            <a:off x="2677739" y="143933"/>
            <a:ext cx="5924395" cy="413483"/>
          </a:xfrm>
          <a:prstGeom prst="rect">
            <a:avLst/>
          </a:prstGeom>
        </p:spPr>
        <p:txBody>
          <a:bodyPr wrap="none" lIns="0" tIns="0" rIns="0" bIns="0" anchor="ctr">
            <a:noAutofit/>
          </a:bodyPr>
          <a:lstStyle>
            <a:lvl1pPr algn="l">
              <a:defRPr sz="2933"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2711606" y="603692"/>
            <a:ext cx="3467100" cy="267661"/>
          </a:xfrm>
          <a:prstGeom prst="rect">
            <a:avLst/>
          </a:prstGeom>
        </p:spPr>
        <p:txBody>
          <a:bodyPr wrap="square" lIns="0" tIns="0" rIns="0" bIns="0" anchor="ctr">
            <a:noAutofit/>
          </a:bodyPr>
          <a:lstStyle>
            <a:lvl1pPr marL="0" indent="0" algn="l">
              <a:buNone/>
              <a:defRPr sz="1867"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Tree>
    <p:extLst>
      <p:ext uri="{BB962C8B-B14F-4D97-AF65-F5344CB8AC3E}">
        <p14:creationId xmlns:p14="http://schemas.microsoft.com/office/powerpoint/2010/main" val="1492684193"/>
      </p:ext>
    </p:extLst>
  </p:cSld>
  <p:clrMapOvr>
    <a:masterClrMapping/>
  </p:clrMapOvr>
  <mc:AlternateContent xmlns:mc="http://schemas.openxmlformats.org/markup-compatibility/2006" xmlns:p14="http://schemas.microsoft.com/office/powerpoint/2010/main">
    <mc:Choice Requires="p14">
      <p:transition spd="slow" p14:dur="25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anim calcmode="lin" valueType="num">
                                      <p:cBhvr>
                                        <p:cTn id="11" dur="500" fill="hold"/>
                                        <p:tgtEl>
                                          <p:spTgt spid="29"/>
                                        </p:tgtEl>
                                        <p:attrNameLst>
                                          <p:attrName>ppt_x</p:attrName>
                                        </p:attrNameLst>
                                      </p:cBhvr>
                                      <p:tavLst>
                                        <p:tav tm="0">
                                          <p:val>
                                            <p:strVal val="#ppt_x"/>
                                          </p:val>
                                        </p:tav>
                                        <p:tav tm="100000">
                                          <p:val>
                                            <p:strVal val="#ppt_x"/>
                                          </p:val>
                                        </p:tav>
                                      </p:tavLst>
                                    </p:anim>
                                    <p:anim calcmode="lin" valueType="num">
                                      <p:cBhvr>
                                        <p:cTn id="12" dur="500" fill="hold"/>
                                        <p:tgtEl>
                                          <p:spTgt spid="29"/>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2623" y="33487"/>
            <a:ext cx="9273711" cy="1139059"/>
          </a:xfrm>
        </p:spPr>
        <p:txBody>
          <a:bodyPr/>
          <a:lstStyle>
            <a:lvl1pPr algn="ctr">
              <a:defRPr>
                <a:solidFill>
                  <a:srgbClr val="008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Footlight MT Light" panose="0204060206030A020304" pitchFamily="18" charset="0"/>
              </a:defRPr>
            </a:lvl1pPr>
            <a:lvl2pPr>
              <a:defRPr>
                <a:latin typeface="Footlight MT Light" panose="0204060206030A020304" pitchFamily="18" charset="0"/>
              </a:defRPr>
            </a:lvl2pPr>
            <a:lvl3pPr>
              <a:defRPr>
                <a:latin typeface="Footlight MT Light" panose="0204060206030A020304" pitchFamily="18" charset="0"/>
              </a:defRPr>
            </a:lvl3pPr>
            <a:lvl4pPr>
              <a:defRPr>
                <a:latin typeface="Footlight MT Light" panose="0204060206030A020304" pitchFamily="18" charset="0"/>
              </a:defRPr>
            </a:lvl4pPr>
            <a:lvl5pPr>
              <a:defRPr>
                <a:latin typeface="Footlight MT Light" panose="0204060206030A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AED41F0-7E87-4904-9DFC-B238CE60A6CD}"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350236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AED41F0-7E87-4904-9DFC-B238CE60A6CD}" type="datetimeFigureOut">
              <a:rPr lang="en-GB" smtClean="0"/>
              <a:t>20/06/2017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300224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ED41F0-7E87-4904-9DFC-B238CE60A6CD}" type="datetimeFigureOut">
              <a:rPr lang="en-GB" smtClean="0"/>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12308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33858"/>
            <a:ext cx="10515600" cy="1164016"/>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ED41F0-7E87-4904-9DFC-B238CE60A6CD}" type="datetimeFigureOut">
              <a:rPr lang="en-GB" smtClean="0"/>
              <a:t>20/06/2017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146524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ED41F0-7E87-4904-9DFC-B238CE60A6CD}" type="datetimeFigureOut">
              <a:rPr lang="en-GB" smtClean="0"/>
              <a:t>20/06/2017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168624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D41F0-7E87-4904-9DFC-B238CE60A6CD}" type="datetimeFigureOut">
              <a:rPr lang="en-GB" smtClean="0"/>
              <a:t>20/06/2017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274210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D41F0-7E87-4904-9DFC-B238CE60A6CD}" type="datetimeFigureOut">
              <a:rPr lang="en-GB" smtClean="0"/>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44916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130156"/>
            <a:ext cx="3932237" cy="927243"/>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D41F0-7E87-4904-9DFC-B238CE60A6CD}" type="datetimeFigureOut">
              <a:rPr lang="en-GB" smtClean="0"/>
              <a:t>20/06/2017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77B43-864E-4C6C-A603-62469AE9BF7A}" type="slidenum">
              <a:rPr lang="en-GB" smtClean="0"/>
              <a:t>‹#›</a:t>
            </a:fld>
            <a:endParaRPr lang="en-GB"/>
          </a:p>
        </p:txBody>
      </p:sp>
    </p:spTree>
    <p:extLst>
      <p:ext uri="{BB962C8B-B14F-4D97-AF65-F5344CB8AC3E}">
        <p14:creationId xmlns:p14="http://schemas.microsoft.com/office/powerpoint/2010/main" val="338918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84" y="0"/>
            <a:ext cx="12182216" cy="6863512"/>
          </a:xfrm>
          <a:prstGeom prst="rect">
            <a:avLst/>
          </a:prstGeom>
        </p:spPr>
      </p:pic>
      <p:sp>
        <p:nvSpPr>
          <p:cNvPr id="2" name="Title Placeholder 1"/>
          <p:cNvSpPr>
            <a:spLocks noGrp="1"/>
          </p:cNvSpPr>
          <p:nvPr>
            <p:ph type="title"/>
          </p:nvPr>
        </p:nvSpPr>
        <p:spPr>
          <a:xfrm>
            <a:off x="1222624" y="1694"/>
            <a:ext cx="10627331" cy="1139059"/>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222624" y="1269090"/>
            <a:ext cx="9661562" cy="48926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3008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D41F0-7E87-4904-9DFC-B238CE60A6CD}" type="datetimeFigureOut">
              <a:rPr lang="en-GB" smtClean="0"/>
              <a:t>20/06/2017</a:t>
            </a:fld>
            <a:endParaRPr lang="en-GB"/>
          </a:p>
        </p:txBody>
      </p:sp>
      <p:sp>
        <p:nvSpPr>
          <p:cNvPr id="5" name="Footer Placeholder 4"/>
          <p:cNvSpPr>
            <a:spLocks noGrp="1"/>
          </p:cNvSpPr>
          <p:nvPr>
            <p:ph type="ftr" sz="quarter" idx="3"/>
          </p:nvPr>
        </p:nvSpPr>
        <p:spPr>
          <a:xfrm>
            <a:off x="4685872" y="635487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432104" y="6354870"/>
            <a:ext cx="946079"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15577B43-864E-4C6C-A603-62469AE9BF7A}" type="slidenum">
              <a:rPr lang="en-GB" smtClean="0"/>
              <a:pPr/>
              <a:t>‹#›</a:t>
            </a:fld>
            <a:endParaRPr lang="en-GB" dirty="0"/>
          </a:p>
        </p:txBody>
      </p:sp>
    </p:spTree>
    <p:extLst>
      <p:ext uri="{BB962C8B-B14F-4D97-AF65-F5344CB8AC3E}">
        <p14:creationId xmlns:p14="http://schemas.microsoft.com/office/powerpoint/2010/main" val="2155161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rgbClr val="03913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8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8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8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8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4000" dirty="0" smtClean="0">
              <a:latin typeface="Footlight MT Light" panose="0204060206030A020304" pitchFamily="18" charset="0"/>
            </a:endParaRPr>
          </a:p>
          <a:p>
            <a:pPr marL="0" indent="0" algn="ctr">
              <a:buNone/>
            </a:pPr>
            <a:endParaRPr lang="en-GB" sz="4000" dirty="0">
              <a:latin typeface="Footlight MT Light" panose="0204060206030A020304" pitchFamily="18" charset="0"/>
            </a:endParaRPr>
          </a:p>
          <a:p>
            <a:pPr marL="0" indent="0" algn="ctr">
              <a:buNone/>
            </a:pPr>
            <a:r>
              <a:rPr lang="en-GB" sz="4400" b="1" dirty="0" smtClean="0">
                <a:latin typeface="Footlight MT Light" panose="0204060206030A020304" pitchFamily="18" charset="0"/>
              </a:rPr>
              <a:t>PRESENTATION</a:t>
            </a:r>
            <a:endParaRPr lang="en-GB" sz="4400" dirty="0">
              <a:latin typeface="Footlight MT Light" panose="0204060206030A020304" pitchFamily="18" charset="0"/>
            </a:endParaRPr>
          </a:p>
          <a:p>
            <a:pPr marL="0" indent="0" algn="ctr">
              <a:buNone/>
            </a:pPr>
            <a:endParaRPr lang="en-GB" sz="1800" dirty="0">
              <a:latin typeface="Footlight MT Light" panose="0204060206030A020304" pitchFamily="18" charset="0"/>
            </a:endParaRPr>
          </a:p>
          <a:p>
            <a:pPr marL="0" indent="0" algn="ctr">
              <a:buNone/>
            </a:pPr>
            <a:endParaRPr lang="en-GB" sz="1800" dirty="0" smtClean="0">
              <a:latin typeface="Footlight MT Light" panose="0204060206030A020304" pitchFamily="18" charset="0"/>
            </a:endParaRPr>
          </a:p>
          <a:p>
            <a:pPr marL="0" indent="0" algn="ctr">
              <a:buNone/>
            </a:pPr>
            <a:endParaRPr lang="en-GB" sz="1800" dirty="0" smtClean="0">
              <a:latin typeface="Footlight MT Light" panose="0204060206030A020304" pitchFamily="18" charset="0"/>
            </a:endParaRPr>
          </a:p>
          <a:p>
            <a:pPr marL="0" indent="0" algn="ctr">
              <a:buNone/>
            </a:pPr>
            <a:endParaRPr lang="en-GB" sz="1800" dirty="0">
              <a:latin typeface="Footlight MT Light" panose="0204060206030A020304" pitchFamily="18" charset="0"/>
            </a:endParaRPr>
          </a:p>
          <a:p>
            <a:pPr marL="0" indent="0" algn="ctr">
              <a:buNone/>
            </a:pPr>
            <a:endParaRPr lang="en-GB" sz="1800" dirty="0" smtClean="0">
              <a:latin typeface="Footlight MT Light" panose="0204060206030A020304" pitchFamily="18" charset="0"/>
            </a:endParaRPr>
          </a:p>
          <a:p>
            <a:pPr marL="0" indent="0" algn="ctr">
              <a:buNone/>
            </a:pPr>
            <a:r>
              <a:rPr lang="en-GB" sz="1800" dirty="0" smtClean="0">
                <a:latin typeface="Footlight MT Light" panose="0204060206030A020304" pitchFamily="18" charset="0"/>
              </a:rPr>
              <a:t>PRESENTED BY: FERNANDO WANGILA</a:t>
            </a:r>
            <a:endParaRPr lang="en-GB" sz="1800" dirty="0" smtClean="0"/>
          </a:p>
        </p:txBody>
      </p:sp>
    </p:spTree>
    <p:extLst>
      <p:ext uri="{BB962C8B-B14F-4D97-AF65-F5344CB8AC3E}">
        <p14:creationId xmlns:p14="http://schemas.microsoft.com/office/powerpoint/2010/main" val="1926985303"/>
      </p:ext>
    </p:extLst>
  </p:cSld>
  <p:clrMapOvr>
    <a:masterClrMapping/>
  </p:clrMapOvr>
  <mc:AlternateContent xmlns:mc="http://schemas.openxmlformats.org/markup-compatibility/2006" xmlns:p14="http://schemas.microsoft.com/office/powerpoint/2010/main">
    <mc:Choice Requires="p14">
      <p:transition spd="slow" p14:dur="2000" advClick="0" advTm="18760"/>
    </mc:Choice>
    <mc:Fallback xmlns="">
      <p:transition spd="slow" advClick="0" advTm="1876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Smart Driving License</a:t>
            </a:r>
            <a:endParaRPr lang="en-US" dirty="0"/>
          </a:p>
        </p:txBody>
      </p:sp>
      <p:sp>
        <p:nvSpPr>
          <p:cNvPr id="3" name="Content Placeholder 2"/>
          <p:cNvSpPr>
            <a:spLocks noGrp="1"/>
          </p:cNvSpPr>
          <p:nvPr>
            <p:ph idx="1"/>
          </p:nvPr>
        </p:nvSpPr>
        <p:spPr>
          <a:xfrm>
            <a:off x="0" y="1248033"/>
            <a:ext cx="11602995" cy="5375189"/>
          </a:xfrm>
        </p:spPr>
        <p:txBody>
          <a:bodyPr>
            <a:normAutofit/>
          </a:bodyPr>
          <a:lstStyle/>
          <a:p>
            <a:pPr marL="0" indent="0">
              <a:buNone/>
            </a:pPr>
            <a:r>
              <a:rPr lang="en-US" dirty="0" smtClean="0"/>
              <a:t>•</a:t>
            </a:r>
            <a:r>
              <a:rPr lang="en-US" dirty="0"/>
              <a:t>The smart driving </a:t>
            </a:r>
            <a:r>
              <a:rPr lang="en-US" dirty="0" err="1"/>
              <a:t>licences</a:t>
            </a:r>
            <a:r>
              <a:rPr lang="en-US" dirty="0"/>
              <a:t> will allow the storage and monitoring of drivers habits and record violations through TIMS.</a:t>
            </a:r>
          </a:p>
          <a:p>
            <a:pPr marL="0" indent="0">
              <a:buNone/>
            </a:pPr>
            <a:endParaRPr lang="en-US" dirty="0" smtClean="0"/>
          </a:p>
          <a:p>
            <a:pPr marL="0" indent="0">
              <a:buNone/>
            </a:pPr>
            <a:endParaRPr lang="en-US" dirty="0"/>
          </a:p>
          <a:p>
            <a:pPr marL="0" marR="0">
              <a:spcBef>
                <a:spcPts val="0"/>
              </a:spcBef>
              <a:spcAft>
                <a:spcPts val="0"/>
              </a:spcAft>
              <a:buFont typeface="+mj-lt"/>
              <a:buAutoNum type="arabicPeriod"/>
            </a:pPr>
            <a:endParaRPr lang="en-US" dirty="0">
              <a:solidFill>
                <a:srgbClr val="DD4B39"/>
              </a:solidFill>
            </a:endParaRPr>
          </a:p>
          <a:p>
            <a:r>
              <a:rPr lang="en-US" dirty="0" smtClean="0"/>
              <a:t>The </a:t>
            </a:r>
            <a:r>
              <a:rPr lang="en-US" dirty="0" err="1"/>
              <a:t>licences</a:t>
            </a:r>
            <a:r>
              <a:rPr lang="en-US" dirty="0"/>
              <a:t> will have chips containing information such as personal identification number, contacts, past traffic offences, fines previously paid and warnings, and police officers will have devices to read the information and add charge sheets to databases as necessary. </a:t>
            </a:r>
            <a:endParaRPr lang="en-US" dirty="0" smtClean="0"/>
          </a:p>
          <a:p>
            <a:r>
              <a:rPr lang="en-US" dirty="0" smtClean="0"/>
              <a:t>The point system and driver violations will be kept and in conjunction with </a:t>
            </a:r>
            <a:r>
              <a:rPr lang="en-US" dirty="0" err="1" smtClean="0"/>
              <a:t>Insuarance</a:t>
            </a:r>
            <a:r>
              <a:rPr lang="en-US" dirty="0" smtClean="0"/>
              <a:t> companies it will affect premiums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96" y="2113006"/>
            <a:ext cx="2286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496" y="2038866"/>
            <a:ext cx="3564775" cy="165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ddie\Desktop\Sample Design I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9063" y="1742302"/>
            <a:ext cx="2956732" cy="186587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7369072" y="2557849"/>
            <a:ext cx="420130" cy="381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0464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22623" y="1172547"/>
            <a:ext cx="3384068" cy="4967414"/>
          </a:xfrm>
          <a:prstGeom prst="rect">
            <a:avLst/>
          </a:prstGeom>
          <a:noFill/>
          <a:ln w="9525">
            <a:noFill/>
            <a:miter lim="800000"/>
            <a:headEnd/>
            <a:tailEnd/>
          </a:ln>
        </p:spPr>
      </p:pic>
      <p:sp>
        <p:nvSpPr>
          <p:cNvPr id="3" name="Title 2"/>
          <p:cNvSpPr>
            <a:spLocks noGrp="1"/>
          </p:cNvSpPr>
          <p:nvPr>
            <p:ph type="title"/>
          </p:nvPr>
        </p:nvSpPr>
        <p:spPr>
          <a:xfrm>
            <a:off x="1222623" y="403655"/>
            <a:ext cx="9273711" cy="768892"/>
          </a:xfrm>
        </p:spPr>
        <p:txBody>
          <a:bodyPr>
            <a:normAutofit fontScale="90000"/>
          </a:bodyPr>
          <a:lstStyle/>
          <a:p>
            <a:r>
              <a:rPr lang="en-US" dirty="0"/>
              <a:t>EXISTING INNOVATION</a:t>
            </a:r>
            <a:br>
              <a:rPr lang="en-US" dirty="0"/>
            </a:br>
            <a:r>
              <a:rPr lang="en-GB" b="1" dirty="0" smtClean="0"/>
              <a:t>NTSA </a:t>
            </a:r>
            <a:r>
              <a:rPr lang="en-GB" b="1" dirty="0"/>
              <a:t>MOBILE APP MAIN MENUS PAGE</a:t>
            </a:r>
            <a:br>
              <a:rPr lang="en-GB" b="1" dirty="0"/>
            </a:br>
            <a:endParaRPr lang="en-US" dirty="0"/>
          </a:p>
        </p:txBody>
      </p:sp>
      <p:pic>
        <p:nvPicPr>
          <p:cNvPr id="5" name="Picture 4"/>
          <p:cNvPicPr/>
          <p:nvPr/>
        </p:nvPicPr>
        <p:blipFill>
          <a:blip r:embed="rId3"/>
          <a:srcRect/>
          <a:stretch>
            <a:fillRect/>
          </a:stretch>
        </p:blipFill>
        <p:spPr bwMode="auto">
          <a:xfrm>
            <a:off x="5859478" y="1172547"/>
            <a:ext cx="3023287" cy="4965330"/>
          </a:xfrm>
          <a:prstGeom prst="rect">
            <a:avLst/>
          </a:prstGeom>
          <a:noFill/>
          <a:ln w="9525">
            <a:noFill/>
            <a:miter lim="800000"/>
            <a:headEnd/>
            <a:tailEnd/>
          </a:ln>
        </p:spPr>
      </p:pic>
    </p:spTree>
    <p:extLst>
      <p:ext uri="{BB962C8B-B14F-4D97-AF65-F5344CB8AC3E}">
        <p14:creationId xmlns:p14="http://schemas.microsoft.com/office/powerpoint/2010/main" val="248038090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NTSA VEHICLE BLACKLIST APP</a:t>
            </a:r>
            <a:endParaRPr lang="en-US" b="1" dirty="0"/>
          </a:p>
        </p:txBody>
      </p:sp>
      <p:pic>
        <p:nvPicPr>
          <p:cNvPr id="9" name="Picture 2"/>
          <p:cNvPicPr>
            <a:picLocks noGrp="1" noChangeAspect="1" noChangeArrowheads="1"/>
          </p:cNvPicPr>
          <p:nvPr>
            <p:ph idx="1"/>
          </p:nvPr>
        </p:nvPicPr>
        <p:blipFill>
          <a:blip r:embed="rId2"/>
          <a:srcRect/>
          <a:stretch>
            <a:fillRect/>
          </a:stretch>
        </p:blipFill>
        <p:spPr bwMode="auto">
          <a:xfrm>
            <a:off x="815167" y="1749025"/>
            <a:ext cx="2030408" cy="2320467"/>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3686286" y="1749025"/>
            <a:ext cx="2413794" cy="3218391"/>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6677693" y="1677701"/>
            <a:ext cx="2108399" cy="2573023"/>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9052566" y="1848316"/>
            <a:ext cx="2620449" cy="2994799"/>
          </a:xfrm>
          <a:prstGeom prst="rect">
            <a:avLst/>
          </a:prstGeom>
          <a:noFill/>
          <a:ln w="9525">
            <a:noFill/>
            <a:miter lim="800000"/>
            <a:headEnd/>
            <a:tailEnd/>
          </a:ln>
          <a:effectLst/>
        </p:spPr>
      </p:pic>
    </p:spTree>
    <p:extLst>
      <p:ext uri="{BB962C8B-B14F-4D97-AF65-F5344CB8AC3E}">
        <p14:creationId xmlns:p14="http://schemas.microsoft.com/office/powerpoint/2010/main" val="36566652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31778304"/>
              </p:ext>
            </p:extLst>
          </p:nvPr>
        </p:nvGraphicFramePr>
        <p:xfrm>
          <a:off x="1024569" y="1491107"/>
          <a:ext cx="9911508" cy="4615383"/>
        </p:xfrm>
        <a:graphic>
          <a:graphicData uri="http://schemas.openxmlformats.org/drawingml/2006/table">
            <a:tbl>
              <a:tblPr firstRow="1" bandRow="1">
                <a:tableStyleId>{5C22544A-7EE6-4342-B048-85BDC9FD1C3A}</a:tableStyleId>
              </a:tblPr>
              <a:tblGrid>
                <a:gridCol w="2129747"/>
                <a:gridCol w="1834858"/>
                <a:gridCol w="1982301"/>
                <a:gridCol w="1982301"/>
                <a:gridCol w="1982301"/>
              </a:tblGrid>
              <a:tr h="645723">
                <a:tc>
                  <a:txBody>
                    <a:bodyPr/>
                    <a:lstStyle/>
                    <a:p>
                      <a:pPr algn="ctr" fontAlgn="b"/>
                      <a:r>
                        <a:rPr lang="en-US" sz="2400" b="1" i="0" u="none" strike="noStrike" dirty="0">
                          <a:solidFill>
                            <a:srgbClr val="000000"/>
                          </a:solidFill>
                          <a:effectLst/>
                          <a:latin typeface="Calibri" panose="020F0502020204030204" pitchFamily="34" charset="0"/>
                        </a:rPr>
                        <a:t>VICTIM TYPE</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2016</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2017</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VAR</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 VAR</a:t>
                      </a:r>
                    </a:p>
                  </a:txBody>
                  <a:tcPr marL="9525" marR="9525" marT="9525" marB="0" anchor="b"/>
                </a:tc>
              </a:tr>
              <a:tr h="645723">
                <a:tc>
                  <a:txBody>
                    <a:bodyPr/>
                    <a:lstStyle/>
                    <a:p>
                      <a:pPr algn="l" fontAlgn="b"/>
                      <a:r>
                        <a:rPr lang="en-US" sz="2400" b="0" i="0" u="none" strike="noStrike">
                          <a:solidFill>
                            <a:srgbClr val="000000"/>
                          </a:solidFill>
                          <a:effectLst/>
                          <a:latin typeface="Calibri" panose="020F0502020204030204" pitchFamily="34" charset="0"/>
                        </a:rPr>
                        <a:t>PEDESTRIANS</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396</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365</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-31</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-7.8</a:t>
                      </a:r>
                    </a:p>
                  </a:txBody>
                  <a:tcPr marL="9525" marR="9525" marT="9525" marB="0" anchor="b"/>
                </a:tc>
              </a:tr>
              <a:tr h="645723">
                <a:tc>
                  <a:txBody>
                    <a:bodyPr/>
                    <a:lstStyle/>
                    <a:p>
                      <a:pPr algn="l" fontAlgn="b"/>
                      <a:r>
                        <a:rPr lang="en-US" sz="2400" b="0" i="0" u="none" strike="noStrike">
                          <a:solidFill>
                            <a:srgbClr val="000000"/>
                          </a:solidFill>
                          <a:effectLst/>
                          <a:latin typeface="Calibri" panose="020F0502020204030204" pitchFamily="34" charset="0"/>
                        </a:rPr>
                        <a:t>DRIVERS</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126</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95</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-31</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-24.6</a:t>
                      </a:r>
                    </a:p>
                  </a:txBody>
                  <a:tcPr marL="9525" marR="9525" marT="9525" marB="0" anchor="b"/>
                </a:tc>
              </a:tr>
              <a:tr h="645723">
                <a:tc>
                  <a:txBody>
                    <a:bodyPr/>
                    <a:lstStyle/>
                    <a:p>
                      <a:pPr algn="l" fontAlgn="b"/>
                      <a:r>
                        <a:rPr lang="en-US" sz="2400" b="0" i="0" u="none" strike="noStrike">
                          <a:solidFill>
                            <a:srgbClr val="000000"/>
                          </a:solidFill>
                          <a:effectLst/>
                          <a:latin typeface="Calibri" panose="020F0502020204030204" pitchFamily="34" charset="0"/>
                        </a:rPr>
                        <a:t>PASSENGERS</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224</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235</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4.9</a:t>
                      </a:r>
                    </a:p>
                  </a:txBody>
                  <a:tcPr marL="9525" marR="9525" marT="9525" marB="0" anchor="b"/>
                </a:tc>
              </a:tr>
              <a:tr h="645723">
                <a:tc>
                  <a:txBody>
                    <a:bodyPr/>
                    <a:lstStyle/>
                    <a:p>
                      <a:pPr algn="l" fontAlgn="b"/>
                      <a:r>
                        <a:rPr lang="en-US" sz="2400" b="0" i="0" u="none" strike="noStrike">
                          <a:solidFill>
                            <a:srgbClr val="000000"/>
                          </a:solidFill>
                          <a:effectLst/>
                          <a:latin typeface="Calibri" panose="020F0502020204030204" pitchFamily="34" charset="0"/>
                        </a:rPr>
                        <a:t>MOTOR CYCLISTS</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256</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252</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-1.6</a:t>
                      </a:r>
                    </a:p>
                  </a:txBody>
                  <a:tcPr marL="9525" marR="9525" marT="9525" marB="0" anchor="b"/>
                </a:tc>
              </a:tr>
              <a:tr h="645723">
                <a:tc>
                  <a:txBody>
                    <a:bodyPr/>
                    <a:lstStyle/>
                    <a:p>
                      <a:pPr algn="l" fontAlgn="b"/>
                      <a:r>
                        <a:rPr lang="en-US" sz="2400" b="0" i="0" u="none" strike="noStrike">
                          <a:solidFill>
                            <a:srgbClr val="000000"/>
                          </a:solidFill>
                          <a:effectLst/>
                          <a:latin typeface="Calibri" panose="020F0502020204030204" pitchFamily="34" charset="0"/>
                        </a:rPr>
                        <a:t>PEDAL CYCLISTS</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28</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2400" b="0" i="0" u="none" strike="noStrike">
                          <a:solidFill>
                            <a:srgbClr val="000000"/>
                          </a:solidFill>
                          <a:effectLst/>
                          <a:latin typeface="Calibri" panose="020F0502020204030204" pitchFamily="34" charset="0"/>
                        </a:rPr>
                        <a:t>-46.4</a:t>
                      </a:r>
                    </a:p>
                  </a:txBody>
                  <a:tcPr marL="9525" marR="9525" marT="9525" marB="0" anchor="b"/>
                </a:tc>
              </a:tr>
              <a:tr h="645723">
                <a:tc>
                  <a:txBody>
                    <a:bodyPr/>
                    <a:lstStyle/>
                    <a:p>
                      <a:pPr algn="ctr" fontAlgn="b"/>
                      <a:r>
                        <a:rPr lang="en-US" sz="2400" b="1" i="0" u="none" strike="noStrike">
                          <a:solidFill>
                            <a:srgbClr val="000000"/>
                          </a:solidFill>
                          <a:effectLst/>
                          <a:latin typeface="Calibri" panose="020F0502020204030204" pitchFamily="34" charset="0"/>
                        </a:rPr>
                        <a:t>TOTAL</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1030</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962</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-68</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-6.6</a:t>
                      </a:r>
                    </a:p>
                  </a:txBody>
                  <a:tcPr marL="9525" marR="9525" marT="9525" marB="0" anchor="b"/>
                </a:tc>
              </a:tr>
            </a:tbl>
          </a:graphicData>
        </a:graphic>
      </p:graphicFrame>
      <p:sp>
        <p:nvSpPr>
          <p:cNvPr id="2" name="Title 1"/>
          <p:cNvSpPr>
            <a:spLocks noGrp="1"/>
          </p:cNvSpPr>
          <p:nvPr>
            <p:ph type="title"/>
          </p:nvPr>
        </p:nvSpPr>
        <p:spPr/>
        <p:txBody>
          <a:bodyPr/>
          <a:lstStyle/>
          <a:p>
            <a:r>
              <a:rPr lang="en-US" sz="2700" b="1" dirty="0"/>
              <a:t>Distribution of Fatalities based on Days of the </a:t>
            </a:r>
            <a:r>
              <a:rPr lang="en-US" sz="2700" b="1" dirty="0" smtClean="0"/>
              <a:t>week</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589044133"/>
              </p:ext>
            </p:extLst>
          </p:nvPr>
        </p:nvGraphicFramePr>
        <p:xfrm>
          <a:off x="1046601" y="1172546"/>
          <a:ext cx="10287263" cy="43550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108294545"/>
              </p:ext>
            </p:extLst>
          </p:nvPr>
        </p:nvGraphicFramePr>
        <p:xfrm>
          <a:off x="2440782" y="1808560"/>
          <a:ext cx="7246144" cy="3669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2937004522"/>
              </p:ext>
            </p:extLst>
          </p:nvPr>
        </p:nvGraphicFramePr>
        <p:xfrm>
          <a:off x="340243" y="1172546"/>
          <a:ext cx="10547498" cy="49092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444419351"/>
              </p:ext>
            </p:extLst>
          </p:nvPr>
        </p:nvGraphicFramePr>
        <p:xfrm>
          <a:off x="0" y="1558936"/>
          <a:ext cx="11470252" cy="42464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1674414808"/>
              </p:ext>
            </p:extLst>
          </p:nvPr>
        </p:nvGraphicFramePr>
        <p:xfrm>
          <a:off x="797321" y="1172546"/>
          <a:ext cx="9984093" cy="48880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2922361546"/>
              </p:ext>
            </p:extLst>
          </p:nvPr>
        </p:nvGraphicFramePr>
        <p:xfrm>
          <a:off x="701749" y="1486008"/>
          <a:ext cx="10100930" cy="4617077"/>
        </p:xfrm>
        <a:graphic>
          <a:graphicData uri="http://schemas.openxmlformats.org/drawingml/2006/table">
            <a:tbl>
              <a:tblPr firstRow="1" firstCol="1" bandRow="1">
                <a:tableStyleId>{8799B23B-EC83-4686-B30A-512413B5E67A}</a:tableStyleId>
              </a:tblPr>
              <a:tblGrid>
                <a:gridCol w="5050465"/>
                <a:gridCol w="5050465"/>
              </a:tblGrid>
              <a:tr h="399123">
                <a:tc>
                  <a:txBody>
                    <a:bodyPr/>
                    <a:lstStyle/>
                    <a:p>
                      <a:pPr marL="0" marR="0">
                        <a:lnSpc>
                          <a:spcPct val="107000"/>
                        </a:lnSpc>
                        <a:spcBef>
                          <a:spcPts val="0"/>
                        </a:spcBef>
                        <a:spcAft>
                          <a:spcPts val="0"/>
                        </a:spcAft>
                      </a:pPr>
                      <a:r>
                        <a:rPr lang="en-US" sz="2000" b="1" dirty="0">
                          <a:effectLst/>
                        </a:rPr>
                        <a:t>ERECTED /ERECTING THE FENCES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000" b="1" dirty="0">
                          <a:effectLst/>
                        </a:rPr>
                        <a:t>EXPRESSED INTEREST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36583">
                <a:tc>
                  <a:txBody>
                    <a:bodyPr/>
                    <a:lstStyle/>
                    <a:p>
                      <a:pPr marL="0" marR="0">
                        <a:lnSpc>
                          <a:spcPct val="107000"/>
                        </a:lnSpc>
                        <a:spcBef>
                          <a:spcPts val="0"/>
                        </a:spcBef>
                        <a:spcAft>
                          <a:spcPts val="0"/>
                        </a:spcAft>
                      </a:pPr>
                      <a:r>
                        <a:rPr lang="en-US" sz="1800" b="0" dirty="0">
                          <a:effectLst/>
                        </a:rPr>
                        <a:t>Royal media</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a:effectLst/>
                        </a:rPr>
                        <a:t>Road Track </a:t>
                      </a:r>
                      <a:r>
                        <a:rPr lang="en-US" sz="1800" b="0" dirty="0" smtClean="0">
                          <a:effectLst/>
                        </a:rPr>
                        <a:t>Solutions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8398">
                <a:tc>
                  <a:txBody>
                    <a:bodyPr/>
                    <a:lstStyle/>
                    <a:p>
                      <a:pPr marL="0" marR="0">
                        <a:lnSpc>
                          <a:spcPct val="107000"/>
                        </a:lnSpc>
                        <a:spcBef>
                          <a:spcPts val="0"/>
                        </a:spcBef>
                        <a:spcAft>
                          <a:spcPts val="0"/>
                        </a:spcAft>
                      </a:pPr>
                      <a:r>
                        <a:rPr lang="en-US" sz="1800" b="0" dirty="0">
                          <a:effectLst/>
                        </a:rPr>
                        <a:t>Toyota Kenya</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a:effectLst/>
                        </a:rPr>
                        <a:t>Magnate </a:t>
                      </a:r>
                      <a:r>
                        <a:rPr lang="en-US" sz="1800" b="0" dirty="0" smtClean="0">
                          <a:effectLst/>
                        </a:rPr>
                        <a:t>Ventures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8398">
                <a:tc>
                  <a:txBody>
                    <a:bodyPr/>
                    <a:lstStyle/>
                    <a:p>
                      <a:pPr marL="0" marR="0">
                        <a:lnSpc>
                          <a:spcPct val="107000"/>
                        </a:lnSpc>
                        <a:spcBef>
                          <a:spcPts val="0"/>
                        </a:spcBef>
                        <a:spcAft>
                          <a:spcPts val="0"/>
                        </a:spcAft>
                      </a:pPr>
                      <a:r>
                        <a:rPr lang="en-US" sz="1800" b="0" dirty="0" smtClean="0">
                          <a:effectLst/>
                        </a:rPr>
                        <a:t>AA Kenya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a:effectLst/>
                        </a:rPr>
                        <a:t>Equity </a:t>
                      </a:r>
                      <a:r>
                        <a:rPr lang="en-US" sz="1800" b="0" dirty="0" smtClean="0">
                          <a:effectLst/>
                        </a:rPr>
                        <a:t>Bank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8398">
                <a:tc>
                  <a:txBody>
                    <a:bodyPr/>
                    <a:lstStyle/>
                    <a:p>
                      <a:pPr marL="0" marR="0">
                        <a:lnSpc>
                          <a:spcPct val="107000"/>
                        </a:lnSpc>
                        <a:spcBef>
                          <a:spcPts val="0"/>
                        </a:spcBef>
                        <a:spcAft>
                          <a:spcPts val="0"/>
                        </a:spcAft>
                      </a:pPr>
                      <a:r>
                        <a:rPr lang="en-US" sz="1800" b="0" dirty="0" smtClean="0">
                          <a:effectLst/>
                        </a:rPr>
                        <a:t>UAP Insurance</a:t>
                      </a:r>
                      <a:r>
                        <a:rPr lang="en-US" sz="1800" b="0" baseline="0" dirty="0" smtClean="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a:effectLst/>
                        </a:rPr>
                        <a:t>Standard </a:t>
                      </a:r>
                      <a:r>
                        <a:rPr lang="en-US" sz="1800" b="0" dirty="0" smtClean="0">
                          <a:effectLst/>
                        </a:rPr>
                        <a:t>Media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8398">
                <a:tc>
                  <a:txBody>
                    <a:bodyPr/>
                    <a:lstStyle/>
                    <a:p>
                      <a:pPr marL="0" marR="0">
                        <a:lnSpc>
                          <a:spcPct val="107000"/>
                        </a:lnSpc>
                        <a:spcBef>
                          <a:spcPts val="0"/>
                        </a:spcBef>
                        <a:spcAft>
                          <a:spcPts val="0"/>
                        </a:spcAft>
                      </a:pPr>
                      <a:r>
                        <a:rPr lang="en-US" sz="1800" b="0" dirty="0">
                          <a:effectLst/>
                        </a:rPr>
                        <a:t>KURA</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a:effectLst/>
                        </a:rPr>
                        <a:t>Outdoor Masters Ltd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8398">
                <a:tc>
                  <a:txBody>
                    <a:bodyPr/>
                    <a:lstStyle/>
                    <a:p>
                      <a:pPr marL="0" marR="0">
                        <a:lnSpc>
                          <a:spcPct val="107000"/>
                        </a:lnSpc>
                        <a:spcBef>
                          <a:spcPts val="0"/>
                        </a:spcBef>
                        <a:spcAft>
                          <a:spcPts val="0"/>
                        </a:spcAft>
                      </a:pPr>
                      <a:r>
                        <a:rPr lang="en-US" sz="1800" b="0" dirty="0" smtClean="0">
                          <a:effectLst/>
                        </a:rPr>
                        <a:t>National Road Safety Trust(NRST)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a:effectLst/>
                        </a:rPr>
                        <a:t>Gulf Bank</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8398">
                <a:tc>
                  <a:txBody>
                    <a:bodyPr/>
                    <a:lstStyle/>
                    <a:p>
                      <a:pPr marL="0" marR="0">
                        <a:lnSpc>
                          <a:spcPct val="107000"/>
                        </a:lnSpc>
                        <a:spcBef>
                          <a:spcPts val="0"/>
                        </a:spcBef>
                        <a:spcAft>
                          <a:spcPts val="0"/>
                        </a:spcAft>
                      </a:pPr>
                      <a:r>
                        <a:rPr lang="en-US" sz="1800" b="0" dirty="0">
                          <a:effectLst/>
                        </a:rPr>
                        <a:t>Nairobi Bottlers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smtClean="0">
                          <a:effectLst/>
                        </a:rPr>
                        <a:t>Simba</a:t>
                      </a:r>
                      <a:r>
                        <a:rPr lang="en-US" sz="1800" b="0" baseline="0" dirty="0" smtClean="0">
                          <a:effectLst/>
                        </a:rPr>
                        <a:t> Colt Limited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65789">
                <a:tc>
                  <a:txBody>
                    <a:bodyPr/>
                    <a:lstStyle/>
                    <a:p>
                      <a:pPr marL="0" marR="0">
                        <a:lnSpc>
                          <a:spcPct val="107000"/>
                        </a:lnSpc>
                        <a:spcBef>
                          <a:spcPts val="0"/>
                        </a:spcBef>
                        <a:spcAft>
                          <a:spcPts val="0"/>
                        </a:spcAft>
                      </a:pPr>
                      <a:r>
                        <a:rPr lang="en-US" sz="1800" b="0" dirty="0">
                          <a:effectLst/>
                        </a:rPr>
                        <a:t>Atlas Copco</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err="1" smtClean="0">
                          <a:effectLst/>
                        </a:rPr>
                        <a:t>Urithi</a:t>
                      </a:r>
                      <a:r>
                        <a:rPr lang="en-US" sz="1800" b="0" baseline="0" dirty="0" smtClean="0">
                          <a:effectLst/>
                        </a:rPr>
                        <a:t> Housing Cooperative Society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8398">
                <a:tc>
                  <a:txBody>
                    <a:bodyPr/>
                    <a:lstStyle/>
                    <a:p>
                      <a:pPr marL="0" marR="0">
                        <a:lnSpc>
                          <a:spcPct val="107000"/>
                        </a:lnSpc>
                        <a:spcBef>
                          <a:spcPts val="0"/>
                        </a:spcBef>
                        <a:spcAft>
                          <a:spcPts val="0"/>
                        </a:spcAft>
                      </a:pPr>
                      <a:r>
                        <a:rPr lang="en-US" sz="1800" b="0" dirty="0" err="1">
                          <a:effectLst/>
                        </a:rPr>
                        <a:t>Britam</a:t>
                      </a:r>
                      <a:r>
                        <a:rPr lang="en-US" sz="1800" b="0" dirty="0">
                          <a:effectLst/>
                        </a:rPr>
                        <a: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8398">
                <a:tc>
                  <a:txBody>
                    <a:bodyPr/>
                    <a:lstStyle/>
                    <a:p>
                      <a:pPr marL="0" marR="0">
                        <a:lnSpc>
                          <a:spcPct val="107000"/>
                        </a:lnSpc>
                        <a:spcBef>
                          <a:spcPts val="0"/>
                        </a:spcBef>
                        <a:spcAft>
                          <a:spcPts val="0"/>
                        </a:spcAft>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Standard</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Group</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8398">
                <a:tc>
                  <a:txBody>
                    <a:bodyPr/>
                    <a:lstStyle/>
                    <a:p>
                      <a:pPr marL="0" marR="0">
                        <a:lnSpc>
                          <a:spcPct val="107000"/>
                        </a:lnSpc>
                        <a:spcBef>
                          <a:spcPts val="0"/>
                        </a:spcBef>
                        <a:spcAft>
                          <a:spcPts val="0"/>
                        </a:spcAft>
                      </a:pPr>
                      <a:r>
                        <a:rPr lang="en-US" sz="1800" b="0" dirty="0" err="1" smtClean="0">
                          <a:effectLst/>
                          <a:latin typeface="Calibri" panose="020F0502020204030204" pitchFamily="34" charset="0"/>
                          <a:ea typeface="Calibri" panose="020F0502020204030204" pitchFamily="34" charset="0"/>
                          <a:cs typeface="Times New Roman" panose="02020603050405020304" pitchFamily="18" charset="0"/>
                        </a:rPr>
                        <a:t>Mantrac</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Tree>
    <p:extLst>
      <p:ext uri="{BB962C8B-B14F-4D97-AF65-F5344CB8AC3E}">
        <p14:creationId xmlns:p14="http://schemas.microsoft.com/office/powerpoint/2010/main" val="286865539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xit" presetSubtype="0" fill="hold" grpId="1" nodeType="afterEffect">
                                  <p:stCondLst>
                                    <p:cond delay="600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par>
                          <p:cTn id="12" fill="hold">
                            <p:stCondLst>
                              <p:cond delay="850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10750"/>
                            </p:stCondLst>
                            <p:childTnLst>
                              <p:par>
                                <p:cTn id="17" presetID="10" presetClass="exit" presetSubtype="0" fill="hold" grpId="2" nodeType="afterEffect">
                                  <p:stCondLst>
                                    <p:cond delay="6000"/>
                                  </p:stCondLst>
                                  <p:childTnLst>
                                    <p:animEffect transition="out" filter="fad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par>
                          <p:cTn id="20" fill="hold">
                            <p:stCondLst>
                              <p:cond delay="18750"/>
                            </p:stCondLst>
                            <p:childTnLst>
                              <p:par>
                                <p:cTn id="21" presetID="10" presetClass="entr" presetSubtype="0" fill="hold"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21000"/>
                            </p:stCondLst>
                            <p:childTnLst>
                              <p:par>
                                <p:cTn id="25" presetID="10" presetClass="exit" presetSubtype="0" fill="hold" nodeType="afterEffect">
                                  <p:stCondLst>
                                    <p:cond delay="6000"/>
                                  </p:stCondLst>
                                  <p:childTnLst>
                                    <p:animEffect transition="out" filter="fade">
                                      <p:cBhvr>
                                        <p:cTn id="26" dur="2000"/>
                                        <p:tgtEl>
                                          <p:spTgt spid="7"/>
                                        </p:tgtEl>
                                      </p:cBhvr>
                                    </p:animEffect>
                                    <p:set>
                                      <p:cBhvr>
                                        <p:cTn id="27" dur="1" fill="hold">
                                          <p:stCondLst>
                                            <p:cond delay="1999"/>
                                          </p:stCondLst>
                                        </p:cTn>
                                        <p:tgtEl>
                                          <p:spTgt spid="7"/>
                                        </p:tgtEl>
                                        <p:attrNameLst>
                                          <p:attrName>style.visibility</p:attrName>
                                        </p:attrNameLst>
                                      </p:cBhvr>
                                      <p:to>
                                        <p:strVal val="hidden"/>
                                      </p:to>
                                    </p:set>
                                  </p:childTnLst>
                                </p:cTn>
                              </p:par>
                            </p:childTnLst>
                          </p:cTn>
                        </p:par>
                        <p:par>
                          <p:cTn id="28" fill="hold">
                            <p:stCondLst>
                              <p:cond delay="29000"/>
                            </p:stCondLst>
                            <p:childTnLst>
                              <p:par>
                                <p:cTn id="29" presetID="10" presetClass="entr" presetSubtype="0" fill="hold" grpId="0" nodeType="after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31250"/>
                            </p:stCondLst>
                            <p:childTnLst>
                              <p:par>
                                <p:cTn id="33" presetID="10" presetClass="exit" presetSubtype="0" fill="hold" grpId="1" nodeType="afterEffect">
                                  <p:stCondLst>
                                    <p:cond delay="600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childTnLst>
                          </p:cTn>
                        </p:par>
                        <p:par>
                          <p:cTn id="36" fill="hold">
                            <p:stCondLst>
                              <p:cond delay="39250"/>
                            </p:stCondLst>
                            <p:childTnLst>
                              <p:par>
                                <p:cTn id="37" presetID="10" presetClass="entr" presetSubtype="0" fill="hold" grpId="0" nodeType="afterEffect">
                                  <p:stCondLst>
                                    <p:cond delay="25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par>
                          <p:cTn id="40" fill="hold">
                            <p:stCondLst>
                              <p:cond delay="41500"/>
                            </p:stCondLst>
                            <p:childTnLst>
                              <p:par>
                                <p:cTn id="41" presetID="10" presetClass="exit" presetSubtype="0" fill="hold" grpId="1" nodeType="afterEffect">
                                  <p:stCondLst>
                                    <p:cond delay="6000"/>
                                  </p:stCondLst>
                                  <p:childTnLst>
                                    <p:animEffect transition="out" filter="fade">
                                      <p:cBhvr>
                                        <p:cTn id="42" dur="2000"/>
                                        <p:tgtEl>
                                          <p:spTgt spid="9"/>
                                        </p:tgtEl>
                                      </p:cBhvr>
                                    </p:animEffect>
                                    <p:set>
                                      <p:cBhvr>
                                        <p:cTn id="43" dur="1" fill="hold">
                                          <p:stCondLst>
                                            <p:cond delay="1999"/>
                                          </p:stCondLst>
                                        </p:cTn>
                                        <p:tgtEl>
                                          <p:spTgt spid="9"/>
                                        </p:tgtEl>
                                        <p:attrNameLst>
                                          <p:attrName>style.visibility</p:attrName>
                                        </p:attrNameLst>
                                      </p:cBhvr>
                                      <p:to>
                                        <p:strVal val="hidden"/>
                                      </p:to>
                                    </p:set>
                                  </p:childTnLst>
                                </p:cTn>
                              </p:par>
                            </p:childTnLst>
                          </p:cTn>
                        </p:par>
                        <p:par>
                          <p:cTn id="44" fill="hold">
                            <p:stCondLst>
                              <p:cond delay="49500"/>
                            </p:stCondLst>
                            <p:childTnLst>
                              <p:par>
                                <p:cTn id="45" presetID="10" presetClass="entr" presetSubtype="0" fill="hold" grpId="0" nodeType="afterEffect">
                                  <p:stCondLst>
                                    <p:cond delay="25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childTnLst>
                                </p:cTn>
                              </p:par>
                            </p:childTnLst>
                          </p:cTn>
                        </p:par>
                        <p:par>
                          <p:cTn id="48" fill="hold">
                            <p:stCondLst>
                              <p:cond delay="51750"/>
                            </p:stCondLst>
                            <p:childTnLst>
                              <p:par>
                                <p:cTn id="49" presetID="10" presetClass="exit" presetSubtype="0" fill="hold" grpId="1" nodeType="afterEffect">
                                  <p:stCondLst>
                                    <p:cond delay="6000"/>
                                  </p:stCondLst>
                                  <p:childTnLst>
                                    <p:animEffect transition="out" filter="fade">
                                      <p:cBhvr>
                                        <p:cTn id="50" dur="2000"/>
                                        <p:tgtEl>
                                          <p:spTgt spid="10"/>
                                        </p:tgtEl>
                                      </p:cBhvr>
                                    </p:animEffect>
                                    <p:set>
                                      <p:cBhvr>
                                        <p:cTn id="51" dur="1" fill="hold">
                                          <p:stCondLst>
                                            <p:cond delay="1999"/>
                                          </p:stCondLst>
                                        </p:cTn>
                                        <p:tgtEl>
                                          <p:spTgt spid="10"/>
                                        </p:tgtEl>
                                        <p:attrNameLst>
                                          <p:attrName>style.visibility</p:attrName>
                                        </p:attrNameLst>
                                      </p:cBhvr>
                                      <p:to>
                                        <p:strVal val="hidden"/>
                                      </p:to>
                                    </p:set>
                                  </p:childTnLst>
                                </p:cTn>
                              </p:par>
                            </p:childTnLst>
                          </p:cTn>
                        </p:par>
                        <p:par>
                          <p:cTn id="52" fill="hold">
                            <p:stCondLst>
                              <p:cond delay="59750"/>
                            </p:stCondLst>
                            <p:childTnLst>
                              <p:par>
                                <p:cTn id="53" presetID="10" presetClass="entr" presetSubtype="0"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childTnLst>
                                </p:cTn>
                              </p:par>
                            </p:childTnLst>
                          </p:cTn>
                        </p:par>
                        <p:par>
                          <p:cTn id="56" fill="hold">
                            <p:stCondLst>
                              <p:cond delay="61750"/>
                            </p:stCondLst>
                            <p:childTnLst>
                              <p:par>
                                <p:cTn id="57" presetID="10" presetClass="exit" presetSubtype="0" fill="hold" nodeType="afterEffect">
                                  <p:stCondLst>
                                    <p:cond delay="6000"/>
                                  </p:stCondLst>
                                  <p:childTnLst>
                                    <p:animEffect transition="out" filter="fade">
                                      <p:cBhvr>
                                        <p:cTn id="58" dur="2000"/>
                                        <p:tgtEl>
                                          <p:spTgt spid="11"/>
                                        </p:tgtEl>
                                      </p:cBhvr>
                                    </p:animEffect>
                                    <p:set>
                                      <p:cBhvr>
                                        <p:cTn id="59"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2">
        <p:bldAsOne/>
      </p:bldGraphic>
      <p:bldGraphic spid="4" grpId="0">
        <p:bldAsOne/>
      </p:bldGraphic>
      <p:bldGraphic spid="4" grpId="1">
        <p:bldAsOne/>
      </p:bldGraphic>
      <p:bldGraphic spid="9" grpId="0">
        <p:bldAsOne/>
      </p:bldGraphic>
      <p:bldGraphic spid="9" grpId="1">
        <p:bldAsOne/>
      </p:bldGraphic>
      <p:bldGraphic spid="8" grpId="0">
        <p:bldAsOne/>
      </p:bldGraphic>
      <p:bldGraphic spid="8" grpId="1">
        <p:bldAsOne/>
      </p:bldGraphic>
      <p:bldGraphic spid="10" grpId="0">
        <p:bldAsOne/>
      </p:bldGraphic>
      <p:bldGraphic spid="10"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623" y="403655"/>
            <a:ext cx="9273711" cy="768892"/>
          </a:xfrm>
        </p:spPr>
        <p:txBody>
          <a:bodyPr>
            <a:normAutofit fontScale="90000"/>
          </a:bodyPr>
          <a:lstStyle/>
          <a:p>
            <a:r>
              <a:rPr lang="en-GB" b="1" dirty="0"/>
              <a:t>NTSA </a:t>
            </a:r>
            <a:r>
              <a:rPr lang="en-GB" b="1" dirty="0" smtClean="0"/>
              <a:t>PLACARD</a:t>
            </a:r>
            <a:r>
              <a:rPr lang="en-GB" b="1" dirty="0"/>
              <a:t/>
            </a:r>
            <a:br>
              <a:rPr lang="en-GB" b="1"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201" y="2010804"/>
            <a:ext cx="4937043" cy="36980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421" y="1948930"/>
            <a:ext cx="2957384" cy="3759891"/>
          </a:xfrm>
          <a:prstGeom prst="rect">
            <a:avLst/>
          </a:prstGeom>
        </p:spPr>
      </p:pic>
    </p:spTree>
    <p:extLst>
      <p:ext uri="{BB962C8B-B14F-4D97-AF65-F5344CB8AC3E}">
        <p14:creationId xmlns:p14="http://schemas.microsoft.com/office/powerpoint/2010/main" val="209710143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623" y="403655"/>
            <a:ext cx="9273711" cy="768892"/>
          </a:xfrm>
        </p:spPr>
        <p:txBody>
          <a:bodyPr>
            <a:normAutofit fontScale="90000"/>
          </a:bodyPr>
          <a:lstStyle/>
          <a:p>
            <a:r>
              <a:rPr lang="en-GB" b="1" dirty="0"/>
              <a:t>NTSA </a:t>
            </a:r>
            <a:r>
              <a:rPr lang="en-GB" b="1" dirty="0" smtClean="0"/>
              <a:t>ALCOBLOW PLACARD</a:t>
            </a:r>
            <a:r>
              <a:rPr lang="en-GB" b="1" dirty="0"/>
              <a:t/>
            </a:r>
            <a:br>
              <a:rPr lang="en-GB" b="1"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00" y="1433384"/>
            <a:ext cx="5228727" cy="43866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352" y="1433384"/>
            <a:ext cx="3969006" cy="4386649"/>
          </a:xfrm>
          <a:prstGeom prst="rect">
            <a:avLst/>
          </a:prstGeom>
        </p:spPr>
      </p:pic>
    </p:spTree>
    <p:extLst>
      <p:ext uri="{BB962C8B-B14F-4D97-AF65-F5344CB8AC3E}">
        <p14:creationId xmlns:p14="http://schemas.microsoft.com/office/powerpoint/2010/main" val="2183935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623" y="403655"/>
            <a:ext cx="9273711" cy="768892"/>
          </a:xfrm>
        </p:spPr>
        <p:txBody>
          <a:bodyPr>
            <a:normAutofit fontScale="90000"/>
          </a:bodyPr>
          <a:lstStyle/>
          <a:p>
            <a:r>
              <a:rPr lang="en-US" dirty="0"/>
              <a:t>FUTURE </a:t>
            </a:r>
            <a:r>
              <a:rPr lang="en-US" dirty="0" smtClean="0"/>
              <a:t>INNOVATION</a:t>
            </a:r>
            <a:r>
              <a:rPr lang="en-US" dirty="0"/>
              <a:t/>
            </a:r>
            <a:br>
              <a:rPr lang="en-US" dirty="0"/>
            </a:br>
            <a:r>
              <a:rPr lang="en-US" dirty="0" smtClean="0"/>
              <a:t> </a:t>
            </a:r>
            <a:r>
              <a:rPr lang="en-GB" b="1" dirty="0" smtClean="0"/>
              <a:t>NTSA BAR MAP</a:t>
            </a:r>
            <a:r>
              <a:rPr lang="en-GB" b="1" dirty="0"/>
              <a:t/>
            </a:r>
            <a:br>
              <a:rPr lang="en-GB" b="1"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338" y="1172547"/>
            <a:ext cx="7006280" cy="4870537"/>
          </a:xfrm>
          <a:prstGeom prst="rect">
            <a:avLst/>
          </a:prstGeom>
        </p:spPr>
      </p:pic>
    </p:spTree>
    <p:extLst>
      <p:ext uri="{BB962C8B-B14F-4D97-AF65-F5344CB8AC3E}">
        <p14:creationId xmlns:p14="http://schemas.microsoft.com/office/powerpoint/2010/main" val="13430045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623" y="403655"/>
            <a:ext cx="9273711" cy="768892"/>
          </a:xfrm>
        </p:spPr>
        <p:txBody>
          <a:bodyPr>
            <a:normAutofit fontScale="90000"/>
          </a:bodyPr>
          <a:lstStyle/>
          <a:p>
            <a:r>
              <a:rPr lang="en-GB" b="1" dirty="0"/>
              <a:t>NTSA </a:t>
            </a:r>
            <a:r>
              <a:rPr lang="en-GB" b="1" dirty="0" smtClean="0"/>
              <a:t>ALCOBLOW INTERGRATIONS TO HELB</a:t>
            </a:r>
            <a:r>
              <a:rPr lang="en-GB" b="1" dirty="0"/>
              <a:t/>
            </a:r>
            <a:br>
              <a:rPr lang="en-GB" b="1"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42" y="1495169"/>
            <a:ext cx="5769285" cy="46008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667" y="1495168"/>
            <a:ext cx="4449462" cy="4600832"/>
          </a:xfrm>
          <a:prstGeom prst="rect">
            <a:avLst/>
          </a:prstGeom>
        </p:spPr>
      </p:pic>
    </p:spTree>
    <p:extLst>
      <p:ext uri="{BB962C8B-B14F-4D97-AF65-F5344CB8AC3E}">
        <p14:creationId xmlns:p14="http://schemas.microsoft.com/office/powerpoint/2010/main" val="386053759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
            </a:r>
            <a:br>
              <a:rPr lang="en-GB" i="1" dirty="0" smtClean="0"/>
            </a:br>
            <a:r>
              <a:rPr lang="en-GB" i="1" dirty="0" smtClean="0"/>
              <a:t>SURVEILLANCE</a:t>
            </a:r>
            <a:r>
              <a:rPr lang="en-GB" dirty="0"/>
              <a:t/>
            </a:r>
            <a:br>
              <a:rPr lang="en-GB"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42153" y="1670865"/>
            <a:ext cx="5174906" cy="42027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68" y="1670864"/>
            <a:ext cx="4872195" cy="4202713"/>
          </a:xfrm>
          <a:prstGeom prst="rect">
            <a:avLst/>
          </a:prstGeom>
        </p:spPr>
      </p:pic>
    </p:spTree>
    <p:extLst>
      <p:ext uri="{BB962C8B-B14F-4D97-AF65-F5344CB8AC3E}">
        <p14:creationId xmlns:p14="http://schemas.microsoft.com/office/powerpoint/2010/main" val="24305325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336" y="1089786"/>
            <a:ext cx="9273711" cy="1139059"/>
          </a:xfrm>
        </p:spPr>
        <p:txBody>
          <a:bodyPr>
            <a:normAutofit/>
          </a:bodyPr>
          <a:lstStyle/>
          <a:p>
            <a:pPr algn="l"/>
            <a:r>
              <a:rPr lang="en-GB" sz="1600" i="1" dirty="0" smtClean="0"/>
              <a:t>DRONE SURVEILLANCE – Speed, overlapping, spotting blacklisted vehicles, reporting on traffic jam causes – live streaming</a:t>
            </a:r>
            <a:endParaRPr lang="en-GB"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815" y="2430290"/>
            <a:ext cx="4922871" cy="2825451"/>
          </a:xfrm>
          <a:prstGeom prst="rect">
            <a:avLst/>
          </a:prstGeom>
        </p:spPr>
      </p:pic>
      <p:sp>
        <p:nvSpPr>
          <p:cNvPr id="4" name="Title 1"/>
          <p:cNvSpPr txBox="1">
            <a:spLocks/>
          </p:cNvSpPr>
          <p:nvPr/>
        </p:nvSpPr>
        <p:spPr>
          <a:xfrm>
            <a:off x="1375023" y="185887"/>
            <a:ext cx="9273711" cy="11390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08000"/>
                </a:solidFill>
                <a:latin typeface="+mn-lt"/>
                <a:ea typeface="+mj-ea"/>
                <a:cs typeface="+mj-cs"/>
              </a:defRPr>
            </a:lvl1pPr>
          </a:lstStyle>
          <a:p>
            <a:r>
              <a:rPr lang="en-GB" i="1" dirty="0" smtClean="0"/>
              <a:t>DRONE SURVEILLANCE</a:t>
            </a:r>
            <a:endParaRPr lang="en-GB" dirty="0"/>
          </a:p>
        </p:txBody>
      </p:sp>
    </p:spTree>
    <p:extLst>
      <p:ext uri="{BB962C8B-B14F-4D97-AF65-F5344CB8AC3E}">
        <p14:creationId xmlns:p14="http://schemas.microsoft.com/office/powerpoint/2010/main" val="6024396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4000" dirty="0" smtClean="0">
              <a:latin typeface="Footlight MT Light" panose="0204060206030A020304" pitchFamily="18" charset="0"/>
            </a:endParaRPr>
          </a:p>
          <a:p>
            <a:pPr marL="0" indent="0" algn="ctr">
              <a:buNone/>
            </a:pPr>
            <a:r>
              <a:rPr lang="en-GB" sz="4400" b="1" dirty="0" smtClean="0">
                <a:latin typeface="Footlight MT Light" panose="0204060206030A020304" pitchFamily="18" charset="0"/>
              </a:rPr>
              <a:t>BEYOND ALCO-BLOW</a:t>
            </a:r>
          </a:p>
          <a:p>
            <a:pPr marL="0" indent="0" algn="ctr">
              <a:buNone/>
            </a:pPr>
            <a:r>
              <a:rPr lang="en-US" sz="4400" dirty="0"/>
              <a:t>Big Data – the new black </a:t>
            </a:r>
            <a:r>
              <a:rPr lang="en-US" sz="4400" dirty="0" smtClean="0"/>
              <a:t>gold</a:t>
            </a:r>
          </a:p>
          <a:p>
            <a:pPr marL="0" indent="0" algn="ctr">
              <a:buNone/>
            </a:pPr>
            <a:endParaRPr lang="en-US" sz="4400" dirty="0"/>
          </a:p>
          <a:p>
            <a:pPr marL="3486150" lvl="6" indent="-742950">
              <a:buFont typeface="+mj-lt"/>
              <a:buAutoNum type="arabicPeriod"/>
            </a:pPr>
            <a:r>
              <a:rPr lang="en-GB" b="1" dirty="0" smtClean="0">
                <a:latin typeface="Footlight MT Light" panose="0204060206030A020304" pitchFamily="18" charset="0"/>
              </a:rPr>
              <a:t>TIMS</a:t>
            </a:r>
          </a:p>
          <a:p>
            <a:pPr marL="3486150" lvl="6" indent="-742950">
              <a:buFont typeface="+mj-lt"/>
              <a:buAutoNum type="arabicPeriod"/>
            </a:pPr>
            <a:r>
              <a:rPr lang="en-GB" b="1" dirty="0" smtClean="0">
                <a:latin typeface="Footlight MT Light" panose="0204060206030A020304" pitchFamily="18" charset="0"/>
              </a:rPr>
              <a:t>THIRD IDENTIFIER</a:t>
            </a:r>
          </a:p>
          <a:p>
            <a:pPr marL="3486150" lvl="6" indent="-742950">
              <a:buFont typeface="+mj-lt"/>
              <a:buAutoNum type="arabicPeriod"/>
            </a:pPr>
            <a:r>
              <a:rPr lang="en-GB" b="1" dirty="0" smtClean="0">
                <a:latin typeface="Footlight MT Light" panose="0204060206030A020304" pitchFamily="18" charset="0"/>
              </a:rPr>
              <a:t>SMART DRIVING LICENCE</a:t>
            </a:r>
          </a:p>
          <a:p>
            <a:pPr marL="3486150" lvl="6" indent="-742950">
              <a:buFont typeface="+mj-lt"/>
              <a:buAutoNum type="arabicPeriod"/>
            </a:pPr>
            <a:r>
              <a:rPr lang="en-GB" b="1" dirty="0" smtClean="0">
                <a:latin typeface="Footlight MT Light" panose="0204060206030A020304" pitchFamily="18" charset="0"/>
              </a:rPr>
              <a:t>EXISTING INNOVATIONS</a:t>
            </a:r>
          </a:p>
          <a:p>
            <a:pPr marL="3486150" lvl="6" indent="-742950">
              <a:buFont typeface="+mj-lt"/>
              <a:buAutoNum type="arabicPeriod"/>
            </a:pPr>
            <a:r>
              <a:rPr lang="en-GB" b="1" dirty="0" smtClean="0">
                <a:latin typeface="Footlight MT Light" panose="0204060206030A020304" pitchFamily="18" charset="0"/>
              </a:rPr>
              <a:t>FUTURE INNOVATIONS</a:t>
            </a:r>
            <a:endParaRPr lang="en-GB" dirty="0">
              <a:latin typeface="Footlight MT Light" panose="0204060206030A020304" pitchFamily="18" charset="0"/>
            </a:endParaRPr>
          </a:p>
          <a:p>
            <a:pPr marL="0" indent="0" algn="ctr">
              <a:buNone/>
            </a:pPr>
            <a:endParaRPr lang="en-GB" sz="1800" dirty="0">
              <a:latin typeface="Footlight MT Light" panose="0204060206030A020304" pitchFamily="18" charset="0"/>
            </a:endParaRPr>
          </a:p>
          <a:p>
            <a:pPr marL="0" indent="0" algn="ctr">
              <a:buNone/>
            </a:pPr>
            <a:endParaRPr lang="en-GB" sz="1800" dirty="0" smtClean="0">
              <a:latin typeface="Footlight MT Light" panose="0204060206030A020304" pitchFamily="18" charset="0"/>
            </a:endParaRPr>
          </a:p>
          <a:p>
            <a:pPr marL="0" indent="0" algn="ctr">
              <a:buNone/>
            </a:pPr>
            <a:endParaRPr lang="en-GB" sz="1800" dirty="0" smtClean="0">
              <a:latin typeface="Footlight MT Light" panose="0204060206030A020304" pitchFamily="18" charset="0"/>
            </a:endParaRPr>
          </a:p>
          <a:p>
            <a:pPr marL="0" indent="0" algn="ctr">
              <a:buNone/>
            </a:pPr>
            <a:endParaRPr lang="en-GB" sz="1800" dirty="0">
              <a:latin typeface="Footlight MT Light" panose="0204060206030A020304" pitchFamily="18" charset="0"/>
            </a:endParaRPr>
          </a:p>
        </p:txBody>
      </p:sp>
    </p:spTree>
    <p:extLst>
      <p:ext uri="{BB962C8B-B14F-4D97-AF65-F5344CB8AC3E}">
        <p14:creationId xmlns:p14="http://schemas.microsoft.com/office/powerpoint/2010/main" val="19279387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9600" dirty="0" smtClean="0"/>
          </a:p>
          <a:p>
            <a:pPr marL="0" indent="0" algn="ctr">
              <a:buNone/>
            </a:pPr>
            <a:r>
              <a:rPr lang="en-US" sz="9600" dirty="0" smtClean="0"/>
              <a:t>THANK </a:t>
            </a:r>
            <a:r>
              <a:rPr lang="en-US" sz="9600" dirty="0"/>
              <a:t>YOU</a:t>
            </a:r>
          </a:p>
          <a:p>
            <a:pPr algn="ctr"/>
            <a:endParaRPr lang="en-GB" dirty="0"/>
          </a:p>
        </p:txBody>
      </p:sp>
    </p:spTree>
    <p:extLst>
      <p:ext uri="{BB962C8B-B14F-4D97-AF65-F5344CB8AC3E}">
        <p14:creationId xmlns:p14="http://schemas.microsoft.com/office/powerpoint/2010/main" val="172478992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National Transport and Safety Authority</a:t>
            </a:r>
            <a:endParaRPr lang="en-US" dirty="0"/>
          </a:p>
        </p:txBody>
      </p:sp>
      <p:sp>
        <p:nvSpPr>
          <p:cNvPr id="18" name="Text Placeholder 17"/>
          <p:cNvSpPr>
            <a:spLocks noGrp="1"/>
          </p:cNvSpPr>
          <p:nvPr>
            <p:ph type="body" sz="half" idx="2"/>
          </p:nvPr>
        </p:nvSpPr>
        <p:spPr/>
        <p:txBody>
          <a:bodyPr/>
          <a:lstStyle/>
          <a:p>
            <a:r>
              <a:rPr lang="en-US" dirty="0" smtClean="0"/>
              <a:t>Keep our roads safe</a:t>
            </a:r>
            <a:endParaRPr lang="en-US" dirty="0"/>
          </a:p>
        </p:txBody>
      </p:sp>
      <p:pic>
        <p:nvPicPr>
          <p:cNvPr id="4" name="Picture Placeholder 3"/>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750" t="-66668" r="-3750" b="-71990"/>
          <a:stretch/>
        </p:blipFill>
        <p:spPr>
          <a:xfrm>
            <a:off x="5294524" y="1637298"/>
            <a:ext cx="1602946" cy="1601393"/>
          </a:xfrm>
        </p:spPr>
      </p:pic>
      <p:sp>
        <p:nvSpPr>
          <p:cNvPr id="6" name="TextBox 5"/>
          <p:cNvSpPr txBox="1"/>
          <p:nvPr/>
        </p:nvSpPr>
        <p:spPr>
          <a:xfrm>
            <a:off x="1194316" y="4004636"/>
            <a:ext cx="9803359" cy="2596032"/>
          </a:xfrm>
          <a:prstGeom prst="rect">
            <a:avLst/>
          </a:prstGeom>
          <a:noFill/>
        </p:spPr>
        <p:txBody>
          <a:bodyPr wrap="square" rtlCol="0">
            <a:spAutoFit/>
          </a:bodyPr>
          <a:lstStyle/>
          <a:p>
            <a:pPr algn="ctr"/>
            <a:r>
              <a:rPr lang="en-US" sz="1867" dirty="0">
                <a:solidFill>
                  <a:schemeClr val="tx1">
                    <a:lumMod val="75000"/>
                    <a:lumOff val="25000"/>
                  </a:schemeClr>
                </a:solidFill>
              </a:rPr>
              <a:t>National Transport and Safety Authority is a state corporation under the Ministry of Transport and Infrastructure. It was established through an Act of Parliament; Act Number 33 of 2012. The objective of forming the Authority is to</a:t>
            </a:r>
            <a:r>
              <a:rPr lang="en-US" sz="1867" dirty="0" smtClean="0">
                <a:solidFill>
                  <a:schemeClr val="tx1">
                    <a:lumMod val="75000"/>
                    <a:lumOff val="25000"/>
                  </a:schemeClr>
                </a:solidFill>
              </a:rPr>
              <a:t>:</a:t>
            </a:r>
          </a:p>
          <a:p>
            <a:pPr algn="ctr"/>
            <a:endParaRPr lang="en-US" sz="1867" dirty="0">
              <a:solidFill>
                <a:schemeClr val="tx1">
                  <a:lumMod val="75000"/>
                  <a:lumOff val="25000"/>
                </a:schemeClr>
              </a:solidFill>
            </a:endParaRPr>
          </a:p>
          <a:p>
            <a:pPr algn="ctr"/>
            <a:r>
              <a:rPr lang="en-US" sz="1867" dirty="0" smtClean="0">
                <a:solidFill>
                  <a:schemeClr val="tx1">
                    <a:lumMod val="75000"/>
                    <a:lumOff val="25000"/>
                  </a:schemeClr>
                </a:solidFill>
              </a:rPr>
              <a:t>Harmonize </a:t>
            </a:r>
            <a:r>
              <a:rPr lang="en-US" sz="1867" dirty="0">
                <a:solidFill>
                  <a:schemeClr val="tx1">
                    <a:lumMod val="75000"/>
                    <a:lumOff val="25000"/>
                  </a:schemeClr>
                </a:solidFill>
              </a:rPr>
              <a:t>the operations of the key road transport departments which were previously handled by various government departments, Effectively manage the road transport sub-sector and Minimizing loss of lives through road crashes.</a:t>
            </a:r>
          </a:p>
          <a:p>
            <a:pPr algn="ctr"/>
            <a:endParaRPr lang="en-US" sz="1600" dirty="0">
              <a:solidFill>
                <a:schemeClr val="tx1">
                  <a:lumMod val="75000"/>
                  <a:lumOff val="25000"/>
                </a:schemeClr>
              </a:solidFill>
            </a:endParaRPr>
          </a:p>
          <a:p>
            <a:pPr algn="ctr"/>
            <a:endParaRPr kumimoji="1" lang="de-DE" altLang="en-US" sz="1600" dirty="0">
              <a:solidFill>
                <a:schemeClr val="tx1">
                  <a:lumMod val="75000"/>
                  <a:lumOff val="25000"/>
                </a:schemeClr>
              </a:solidFill>
            </a:endParaRPr>
          </a:p>
        </p:txBody>
      </p:sp>
      <p:sp>
        <p:nvSpPr>
          <p:cNvPr id="7" name="Rectangle 6"/>
          <p:cNvSpPr/>
          <p:nvPr/>
        </p:nvSpPr>
        <p:spPr>
          <a:xfrm>
            <a:off x="4810100" y="3542971"/>
            <a:ext cx="2571793" cy="461665"/>
          </a:xfrm>
          <a:prstGeom prst="rect">
            <a:avLst/>
          </a:prstGeom>
        </p:spPr>
        <p:txBody>
          <a:bodyPr wrap="none">
            <a:spAutoFit/>
          </a:bodyPr>
          <a:lstStyle/>
          <a:p>
            <a:pPr algn="ctr"/>
            <a:r>
              <a:rPr lang="en-US" sz="2400" b="1" dirty="0">
                <a:solidFill>
                  <a:schemeClr val="tx1">
                    <a:lumMod val="65000"/>
                    <a:lumOff val="35000"/>
                  </a:schemeClr>
                </a:solidFill>
              </a:rPr>
              <a:t>Welcome Message</a:t>
            </a:r>
          </a:p>
        </p:txBody>
      </p:sp>
    </p:spTree>
    <p:extLst>
      <p:ext uri="{BB962C8B-B14F-4D97-AF65-F5344CB8AC3E}">
        <p14:creationId xmlns:p14="http://schemas.microsoft.com/office/powerpoint/2010/main" val="715843213"/>
      </p:ext>
    </p:extLst>
  </p:cSld>
  <p:clrMapOvr>
    <a:masterClrMapping/>
  </p:clrMapOvr>
  <mc:AlternateContent xmlns:mc="http://schemas.openxmlformats.org/markup-compatibility/2006" xmlns:p14="http://schemas.microsoft.com/office/powerpoint/2010/main">
    <mc:Choice Requires="p14">
      <p:transition spd="slow" p14:dur="2500" advClick="0" advTm="15470"/>
    </mc:Choice>
    <mc:Fallback xmlns="">
      <p:transition spd="slow" advClick="0" advTm="15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133" dirty="0"/>
              <a:t>ROAD SAFETY PRIOR TO ESTABLISHMENT OF NTSA</a:t>
            </a:r>
            <a:endParaRPr lang="en-US" sz="2133" dirty="0"/>
          </a:p>
        </p:txBody>
      </p:sp>
      <p:grpSp>
        <p:nvGrpSpPr>
          <p:cNvPr id="20" name="Group 19"/>
          <p:cNvGrpSpPr/>
          <p:nvPr/>
        </p:nvGrpSpPr>
        <p:grpSpPr>
          <a:xfrm>
            <a:off x="5577702" y="1199222"/>
            <a:ext cx="1074780" cy="4974245"/>
            <a:chOff x="4183276" y="899416"/>
            <a:chExt cx="806085" cy="3730684"/>
          </a:xfrm>
          <a:solidFill>
            <a:srgbClr val="237DB9"/>
          </a:solidFill>
        </p:grpSpPr>
        <p:sp>
          <p:nvSpPr>
            <p:cNvPr id="98" name="Arc 125"/>
            <p:cNvSpPr>
              <a:spLocks/>
            </p:cNvSpPr>
            <p:nvPr/>
          </p:nvSpPr>
          <p:spPr bwMode="auto">
            <a:xfrm>
              <a:off x="4183276" y="899416"/>
              <a:ext cx="806085" cy="241370"/>
            </a:xfrm>
            <a:custGeom>
              <a:avLst/>
              <a:gdLst>
                <a:gd name="T0" fmla="*/ 0 w 43200"/>
                <a:gd name="T1" fmla="*/ 0 h 21812"/>
                <a:gd name="T2" fmla="*/ 0 w 43200"/>
                <a:gd name="T3" fmla="*/ 0 h 21812"/>
                <a:gd name="T4" fmla="*/ 0 w 43200"/>
                <a:gd name="T5" fmla="*/ 0 h 21812"/>
                <a:gd name="T6" fmla="*/ 0 60000 65536"/>
                <a:gd name="T7" fmla="*/ 0 60000 65536"/>
                <a:gd name="T8" fmla="*/ 0 60000 65536"/>
                <a:gd name="T9" fmla="*/ 0 w 43200"/>
                <a:gd name="T10" fmla="*/ 0 h 21812"/>
                <a:gd name="T11" fmla="*/ 43200 w 43200"/>
                <a:gd name="T12" fmla="*/ 21812 h 21812"/>
              </a:gdLst>
              <a:ahLst/>
              <a:cxnLst>
                <a:cxn ang="T6">
                  <a:pos x="T0" y="T1"/>
                </a:cxn>
                <a:cxn ang="T7">
                  <a:pos x="T2" y="T3"/>
                </a:cxn>
                <a:cxn ang="T8">
                  <a:pos x="T4" y="T5"/>
                </a:cxn>
              </a:cxnLst>
              <a:rect l="T9" t="T10" r="T11" b="T12"/>
              <a:pathLst>
                <a:path w="43200" h="21812" fill="none" extrusionOk="0">
                  <a:moveTo>
                    <a:pt x="1" y="21811"/>
                  </a:moveTo>
                  <a:cubicBezTo>
                    <a:pt x="0" y="21741"/>
                    <a:pt x="0" y="21670"/>
                    <a:pt x="0" y="21600"/>
                  </a:cubicBezTo>
                  <a:cubicBezTo>
                    <a:pt x="0" y="9670"/>
                    <a:pt x="9670" y="0"/>
                    <a:pt x="21600" y="0"/>
                  </a:cubicBezTo>
                  <a:cubicBezTo>
                    <a:pt x="33529" y="-1"/>
                    <a:pt x="43199" y="9670"/>
                    <a:pt x="43200" y="21599"/>
                  </a:cubicBezTo>
                </a:path>
                <a:path w="43200" h="21812" stroke="0" extrusionOk="0">
                  <a:moveTo>
                    <a:pt x="1" y="21811"/>
                  </a:moveTo>
                  <a:cubicBezTo>
                    <a:pt x="0" y="21741"/>
                    <a:pt x="0" y="21670"/>
                    <a:pt x="0" y="21600"/>
                  </a:cubicBezTo>
                  <a:cubicBezTo>
                    <a:pt x="0" y="9670"/>
                    <a:pt x="9670" y="0"/>
                    <a:pt x="21600" y="0"/>
                  </a:cubicBezTo>
                  <a:cubicBezTo>
                    <a:pt x="33529" y="-1"/>
                    <a:pt x="43199" y="9670"/>
                    <a:pt x="43200" y="21599"/>
                  </a:cubicBezTo>
                  <a:lnTo>
                    <a:pt x="21600" y="21600"/>
                  </a:lnTo>
                  <a:lnTo>
                    <a:pt x="1" y="21811"/>
                  </a:lnTo>
                  <a:close/>
                </a:path>
              </a:pathLst>
            </a:custGeom>
            <a:grpFill/>
            <a:ln>
              <a:noFill/>
            </a:ln>
            <a:extLst>
              <a:ext uri="{91240B29-F687-4F45-9708-019B960494DF}">
                <a14:hiddenLine xmlns:a14="http://schemas.microsoft.com/office/drawing/2010/main" w="12700">
                  <a:solidFill>
                    <a:srgbClr val="000000"/>
                  </a:solidFill>
                  <a:round/>
                  <a:headEnd/>
                  <a:tailEnd/>
                </a14:hiddenLine>
              </a:ext>
            </a:extLst>
          </p:spPr>
          <p:txBody>
            <a:bodyPr lIns="92075" tIns="92075" rIns="92075" bIns="92075" anchor="ctr"/>
            <a:lstStyle/>
            <a:p>
              <a:endParaRPr lang="en-GB"/>
            </a:p>
          </p:txBody>
        </p:sp>
        <p:sp>
          <p:nvSpPr>
            <p:cNvPr id="99" name="Rectangle 126"/>
            <p:cNvSpPr>
              <a:spLocks noChangeArrowheads="1"/>
            </p:cNvSpPr>
            <p:nvPr/>
          </p:nvSpPr>
          <p:spPr bwMode="auto">
            <a:xfrm>
              <a:off x="4189803" y="1131412"/>
              <a:ext cx="799558" cy="34986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lIns="92075" tIns="92075" rIns="92075" bIns="92075"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endParaRPr lang="en-US" altLang="en-US"/>
            </a:p>
          </p:txBody>
        </p:sp>
      </p:grpSp>
      <p:sp>
        <p:nvSpPr>
          <p:cNvPr id="91" name="Line 127"/>
          <p:cNvSpPr>
            <a:spLocks noChangeShapeType="1"/>
          </p:cNvSpPr>
          <p:nvPr/>
        </p:nvSpPr>
        <p:spPr bwMode="auto">
          <a:xfrm>
            <a:off x="5103405" y="6182840"/>
            <a:ext cx="2027723"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1" name="Group 10"/>
          <p:cNvGrpSpPr/>
          <p:nvPr/>
        </p:nvGrpSpPr>
        <p:grpSpPr>
          <a:xfrm>
            <a:off x="4415895" y="2508397"/>
            <a:ext cx="3437555" cy="403064"/>
            <a:chOff x="3311921" y="1881298"/>
            <a:chExt cx="2578166" cy="302298"/>
          </a:xfrm>
        </p:grpSpPr>
        <p:sp>
          <p:nvSpPr>
            <p:cNvPr id="92" name="AutoShape 128"/>
            <p:cNvSpPr>
              <a:spLocks noChangeArrowheads="1"/>
            </p:cNvSpPr>
            <p:nvPr/>
          </p:nvSpPr>
          <p:spPr bwMode="auto">
            <a:xfrm>
              <a:off x="3311921" y="1881298"/>
              <a:ext cx="2578166" cy="302298"/>
            </a:xfrm>
            <a:prstGeom prst="homePlate">
              <a:avLst>
                <a:gd name="adj" fmla="val 51969"/>
              </a:avLst>
            </a:prstGeom>
            <a:solidFill>
              <a:schemeClr val="bg1"/>
            </a:solidFill>
            <a:ln w="12700">
              <a:solidFill>
                <a:srgbClr val="15AA96"/>
              </a:solidFill>
              <a:miter lim="800000"/>
              <a:headEnd/>
              <a:tailEnd/>
            </a:ln>
          </p:spPr>
          <p:txBody>
            <a:bodyPr lIns="0" r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lnSpc>
                  <a:spcPct val="85000"/>
                </a:lnSpc>
              </a:pPr>
              <a:endParaRPr lang="pt-BR" altLang="en-US" sz="1400" b="1"/>
            </a:p>
          </p:txBody>
        </p:sp>
        <p:sp>
          <p:nvSpPr>
            <p:cNvPr id="100" name="Text Box 20"/>
            <p:cNvSpPr txBox="1">
              <a:spLocks noChangeArrowheads="1"/>
            </p:cNvSpPr>
            <p:nvPr/>
          </p:nvSpPr>
          <p:spPr bwMode="auto">
            <a:xfrm>
              <a:off x="3528278" y="1942951"/>
              <a:ext cx="2122608" cy="184666"/>
            </a:xfrm>
            <a:prstGeom prst="rect">
              <a:avLst/>
            </a:prstGeom>
            <a:noFill/>
            <a:ln w="63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de-DE" altLang="de-DE" sz="1600" b="1" dirty="0"/>
                <a:t>Transport Licensing Board</a:t>
              </a:r>
            </a:p>
          </p:txBody>
        </p:sp>
      </p:grpSp>
      <p:grpSp>
        <p:nvGrpSpPr>
          <p:cNvPr id="13" name="Group 12"/>
          <p:cNvGrpSpPr/>
          <p:nvPr/>
        </p:nvGrpSpPr>
        <p:grpSpPr>
          <a:xfrm>
            <a:off x="4415895" y="3676970"/>
            <a:ext cx="3433204" cy="403064"/>
            <a:chOff x="3311921" y="2757728"/>
            <a:chExt cx="2574903" cy="302298"/>
          </a:xfrm>
        </p:grpSpPr>
        <p:sp>
          <p:nvSpPr>
            <p:cNvPr id="93" name="AutoShape 129"/>
            <p:cNvSpPr>
              <a:spLocks noChangeArrowheads="1"/>
            </p:cNvSpPr>
            <p:nvPr/>
          </p:nvSpPr>
          <p:spPr bwMode="auto">
            <a:xfrm rot="152190">
              <a:off x="3311921" y="2757728"/>
              <a:ext cx="2574903" cy="302298"/>
            </a:xfrm>
            <a:prstGeom prst="homePlate">
              <a:avLst>
                <a:gd name="adj" fmla="val 51903"/>
              </a:avLst>
            </a:prstGeom>
            <a:solidFill>
              <a:schemeClr val="bg1"/>
            </a:solidFill>
            <a:ln w="12700">
              <a:solidFill>
                <a:srgbClr val="15AA96"/>
              </a:solidFill>
              <a:miter lim="800000"/>
              <a:headEnd/>
              <a:tailEnd/>
            </a:ln>
          </p:spPr>
          <p:txBody>
            <a:bodyPr lIns="0" r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lnSpc>
                  <a:spcPct val="85000"/>
                </a:lnSpc>
              </a:pPr>
              <a:endParaRPr lang="pt-BR" altLang="en-US" sz="1400" b="1"/>
            </a:p>
          </p:txBody>
        </p:sp>
        <p:sp>
          <p:nvSpPr>
            <p:cNvPr id="101" name="Text Box 21"/>
            <p:cNvSpPr txBox="1">
              <a:spLocks noChangeArrowheads="1"/>
            </p:cNvSpPr>
            <p:nvPr/>
          </p:nvSpPr>
          <p:spPr bwMode="auto">
            <a:xfrm rot="248014">
              <a:off x="3406128" y="2823929"/>
              <a:ext cx="2366909" cy="184666"/>
            </a:xfrm>
            <a:prstGeom prst="rect">
              <a:avLst/>
            </a:prstGeom>
            <a:noFill/>
            <a:ln w="63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de-DE" altLang="de-DE" sz="1600" b="1" dirty="0"/>
                <a:t>National Road Safety Council</a:t>
              </a:r>
            </a:p>
          </p:txBody>
        </p:sp>
      </p:grpSp>
      <p:grpSp>
        <p:nvGrpSpPr>
          <p:cNvPr id="14" name="Group 13"/>
          <p:cNvGrpSpPr/>
          <p:nvPr/>
        </p:nvGrpSpPr>
        <p:grpSpPr>
          <a:xfrm>
            <a:off x="4415895" y="4151896"/>
            <a:ext cx="3437554" cy="403064"/>
            <a:chOff x="3311921" y="3113924"/>
            <a:chExt cx="2578166" cy="302298"/>
          </a:xfrm>
        </p:grpSpPr>
        <p:sp>
          <p:nvSpPr>
            <p:cNvPr id="96" name="AutoShape 132"/>
            <p:cNvSpPr>
              <a:spLocks noChangeArrowheads="1"/>
            </p:cNvSpPr>
            <p:nvPr/>
          </p:nvSpPr>
          <p:spPr bwMode="auto">
            <a:xfrm rot="10954011">
              <a:off x="3311921" y="3113924"/>
              <a:ext cx="2578166" cy="302298"/>
            </a:xfrm>
            <a:prstGeom prst="homePlate">
              <a:avLst>
                <a:gd name="adj" fmla="val 51969"/>
              </a:avLst>
            </a:prstGeom>
            <a:solidFill>
              <a:schemeClr val="bg1"/>
            </a:solidFill>
            <a:ln w="12700">
              <a:solidFill>
                <a:srgbClr val="15AA96"/>
              </a:solidFill>
              <a:miter lim="800000"/>
              <a:headEnd/>
              <a:tailEnd/>
            </a:ln>
          </p:spPr>
          <p:txBody>
            <a:bodyPr lIns="0" r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lnSpc>
                  <a:spcPct val="85000"/>
                </a:lnSpc>
              </a:pPr>
              <a:endParaRPr lang="pt-BR" altLang="en-US" sz="1400" b="1"/>
            </a:p>
          </p:txBody>
        </p:sp>
        <p:sp>
          <p:nvSpPr>
            <p:cNvPr id="102" name="Rectangle 101"/>
            <p:cNvSpPr/>
            <p:nvPr/>
          </p:nvSpPr>
          <p:spPr>
            <a:xfrm rot="156037">
              <a:off x="3448405" y="3115535"/>
              <a:ext cx="2282356" cy="276999"/>
            </a:xfrm>
            <a:prstGeom prst="rect">
              <a:avLst/>
            </a:prstGeom>
            <a:ln>
              <a:noFill/>
            </a:ln>
          </p:spPr>
          <p:txBody>
            <a:bodyPr wrap="none">
              <a:spAutoFit/>
            </a:bodyPr>
            <a:lstStyle/>
            <a:p>
              <a:pPr algn="ctr"/>
              <a:r>
                <a:rPr lang="de-DE" altLang="de-DE" b="1" dirty="0"/>
                <a:t>Motor Vehicle Inspection Unit</a:t>
              </a:r>
            </a:p>
          </p:txBody>
        </p:sp>
      </p:grpSp>
      <p:grpSp>
        <p:nvGrpSpPr>
          <p:cNvPr id="19" name="Group 18"/>
          <p:cNvGrpSpPr/>
          <p:nvPr/>
        </p:nvGrpSpPr>
        <p:grpSpPr>
          <a:xfrm>
            <a:off x="4324528" y="2941542"/>
            <a:ext cx="3589829" cy="647943"/>
            <a:chOff x="3243396" y="2206156"/>
            <a:chExt cx="2692372" cy="485957"/>
          </a:xfrm>
        </p:grpSpPr>
        <p:sp>
          <p:nvSpPr>
            <p:cNvPr id="97" name="AutoShape 133"/>
            <p:cNvSpPr>
              <a:spLocks noChangeArrowheads="1"/>
            </p:cNvSpPr>
            <p:nvPr/>
          </p:nvSpPr>
          <p:spPr bwMode="auto">
            <a:xfrm flipH="1">
              <a:off x="3311921" y="2249211"/>
              <a:ext cx="2578166" cy="442902"/>
            </a:xfrm>
            <a:prstGeom prst="homePlate">
              <a:avLst>
                <a:gd name="adj" fmla="val 51969"/>
              </a:avLst>
            </a:prstGeom>
            <a:solidFill>
              <a:schemeClr val="bg1"/>
            </a:solidFill>
            <a:ln w="12700">
              <a:noFill/>
              <a:miter lim="800000"/>
              <a:headEnd/>
              <a:tailEnd/>
            </a:ln>
          </p:spPr>
          <p:txBody>
            <a:bodyPr lIns="0" r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lnSpc>
                  <a:spcPct val="85000"/>
                </a:lnSpc>
              </a:pPr>
              <a:endParaRPr lang="pt-BR" altLang="en-US" sz="1400" b="1"/>
            </a:p>
          </p:txBody>
        </p:sp>
        <p:sp>
          <p:nvSpPr>
            <p:cNvPr id="103" name="Rectangle 102"/>
            <p:cNvSpPr/>
            <p:nvPr/>
          </p:nvSpPr>
          <p:spPr>
            <a:xfrm>
              <a:off x="3243396" y="2206156"/>
              <a:ext cx="2692372" cy="484748"/>
            </a:xfrm>
            <a:prstGeom prst="rect">
              <a:avLst/>
            </a:prstGeom>
            <a:ln>
              <a:solidFill>
                <a:srgbClr val="15AA96"/>
              </a:solidFill>
            </a:ln>
          </p:spPr>
          <p:txBody>
            <a:bodyPr wrap="square">
              <a:spAutoFit/>
            </a:bodyPr>
            <a:lstStyle/>
            <a:p>
              <a:pPr algn="ctr"/>
              <a:r>
                <a:rPr lang="de-DE" altLang="de-DE" b="1" dirty="0"/>
                <a:t>Road Transport Dept/ </a:t>
              </a:r>
            </a:p>
            <a:p>
              <a:pPr algn="ctr"/>
              <a:r>
                <a:rPr lang="de-DE" altLang="de-DE" b="1" dirty="0"/>
                <a:t>Registrar of Motor Vehicles</a:t>
              </a:r>
            </a:p>
          </p:txBody>
        </p:sp>
      </p:grpSp>
      <p:grpSp>
        <p:nvGrpSpPr>
          <p:cNvPr id="3" name="Group 2"/>
          <p:cNvGrpSpPr/>
          <p:nvPr/>
        </p:nvGrpSpPr>
        <p:grpSpPr>
          <a:xfrm>
            <a:off x="4400666" y="1542902"/>
            <a:ext cx="3437555" cy="405584"/>
            <a:chOff x="3300499" y="1157177"/>
            <a:chExt cx="2578166" cy="304188"/>
          </a:xfrm>
        </p:grpSpPr>
        <p:sp>
          <p:nvSpPr>
            <p:cNvPr id="105" name="AutoShape 128"/>
            <p:cNvSpPr>
              <a:spLocks noChangeArrowheads="1"/>
            </p:cNvSpPr>
            <p:nvPr/>
          </p:nvSpPr>
          <p:spPr bwMode="auto">
            <a:xfrm>
              <a:off x="3300499" y="1157177"/>
              <a:ext cx="2578166" cy="302298"/>
            </a:xfrm>
            <a:prstGeom prst="homePlate">
              <a:avLst>
                <a:gd name="adj" fmla="val 51969"/>
              </a:avLst>
            </a:prstGeom>
            <a:solidFill>
              <a:schemeClr val="bg1"/>
            </a:solidFill>
            <a:ln w="12700">
              <a:solidFill>
                <a:srgbClr val="15AA96"/>
              </a:solidFill>
              <a:miter lim="800000"/>
              <a:headEnd/>
              <a:tailEnd/>
            </a:ln>
          </p:spPr>
          <p:txBody>
            <a:bodyPr lIns="0" r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lnSpc>
                  <a:spcPct val="85000"/>
                </a:lnSpc>
              </a:pPr>
              <a:endParaRPr lang="pt-BR" altLang="en-US" sz="1400" b="1"/>
            </a:p>
          </p:txBody>
        </p:sp>
        <p:sp>
          <p:nvSpPr>
            <p:cNvPr id="106" name="Rectangle 105"/>
            <p:cNvSpPr/>
            <p:nvPr/>
          </p:nvSpPr>
          <p:spPr>
            <a:xfrm>
              <a:off x="3763827" y="1184366"/>
              <a:ext cx="1651510" cy="276999"/>
            </a:xfrm>
            <a:prstGeom prst="rect">
              <a:avLst/>
            </a:prstGeom>
            <a:ln>
              <a:noFill/>
            </a:ln>
          </p:spPr>
          <p:txBody>
            <a:bodyPr wrap="none">
              <a:spAutoFit/>
            </a:bodyPr>
            <a:lstStyle/>
            <a:p>
              <a:r>
                <a:rPr lang="de-DE" altLang="de-DE" b="1" dirty="0"/>
                <a:t>Ministry of Transport</a:t>
              </a:r>
              <a:endParaRPr lang="en-GB" dirty="0"/>
            </a:p>
          </p:txBody>
        </p:sp>
      </p:grpSp>
      <p:grpSp>
        <p:nvGrpSpPr>
          <p:cNvPr id="15" name="Group 14"/>
          <p:cNvGrpSpPr/>
          <p:nvPr/>
        </p:nvGrpSpPr>
        <p:grpSpPr>
          <a:xfrm>
            <a:off x="4385435" y="4645576"/>
            <a:ext cx="3437555" cy="399939"/>
            <a:chOff x="3289076" y="3484180"/>
            <a:chExt cx="2578166" cy="299954"/>
          </a:xfrm>
        </p:grpSpPr>
        <p:sp>
          <p:nvSpPr>
            <p:cNvPr id="94" name="AutoShape 130"/>
            <p:cNvSpPr>
              <a:spLocks noChangeArrowheads="1"/>
            </p:cNvSpPr>
            <p:nvPr/>
          </p:nvSpPr>
          <p:spPr bwMode="auto">
            <a:xfrm>
              <a:off x="3289076" y="3484180"/>
              <a:ext cx="2578166" cy="299954"/>
            </a:xfrm>
            <a:prstGeom prst="homePlate">
              <a:avLst>
                <a:gd name="adj" fmla="val 52375"/>
              </a:avLst>
            </a:prstGeom>
            <a:solidFill>
              <a:schemeClr val="bg1"/>
            </a:solidFill>
            <a:ln w="12700">
              <a:solidFill>
                <a:srgbClr val="15AA96"/>
              </a:solidFill>
              <a:miter lim="800000"/>
              <a:headEnd/>
              <a:tailEnd/>
            </a:ln>
          </p:spPr>
          <p:txBody>
            <a:bodyPr lIns="0" r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lnSpc>
                  <a:spcPct val="85000"/>
                </a:lnSpc>
              </a:pPr>
              <a:endParaRPr lang="pt-BR" altLang="en-US" sz="1400" b="1"/>
            </a:p>
          </p:txBody>
        </p:sp>
        <p:sp>
          <p:nvSpPr>
            <p:cNvPr id="107" name="Text Box 9"/>
            <p:cNvSpPr txBox="1">
              <a:spLocks noChangeArrowheads="1"/>
            </p:cNvSpPr>
            <p:nvPr/>
          </p:nvSpPr>
          <p:spPr bwMode="auto">
            <a:xfrm>
              <a:off x="3406128" y="3549298"/>
              <a:ext cx="2366909" cy="184666"/>
            </a:xfrm>
            <a:prstGeom prst="rect">
              <a:avLst/>
            </a:prstGeom>
            <a:noFill/>
            <a:ln w="63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de-DE" altLang="de-DE" sz="1600" b="1" dirty="0"/>
                <a:t>Kenya Revenue Authority</a:t>
              </a:r>
            </a:p>
          </p:txBody>
        </p:sp>
      </p:grpSp>
      <p:grpSp>
        <p:nvGrpSpPr>
          <p:cNvPr id="16" name="Group 15"/>
          <p:cNvGrpSpPr/>
          <p:nvPr/>
        </p:nvGrpSpPr>
        <p:grpSpPr>
          <a:xfrm>
            <a:off x="4385435" y="5236112"/>
            <a:ext cx="3437555" cy="399939"/>
            <a:chOff x="3289076" y="3927082"/>
            <a:chExt cx="2578166" cy="299954"/>
          </a:xfrm>
        </p:grpSpPr>
        <p:sp>
          <p:nvSpPr>
            <p:cNvPr id="95" name="AutoShape 131"/>
            <p:cNvSpPr>
              <a:spLocks noChangeArrowheads="1"/>
            </p:cNvSpPr>
            <p:nvPr/>
          </p:nvSpPr>
          <p:spPr bwMode="auto">
            <a:xfrm rot="21412871">
              <a:off x="3289076" y="3927082"/>
              <a:ext cx="2578166" cy="299954"/>
            </a:xfrm>
            <a:prstGeom prst="homePlate">
              <a:avLst>
                <a:gd name="adj" fmla="val 52375"/>
              </a:avLst>
            </a:prstGeom>
            <a:solidFill>
              <a:schemeClr val="bg1"/>
            </a:solidFill>
            <a:ln w="12700">
              <a:solidFill>
                <a:srgbClr val="15AA96"/>
              </a:solidFill>
              <a:miter lim="800000"/>
              <a:headEnd/>
              <a:tailEnd/>
            </a:ln>
          </p:spPr>
          <p:txBody>
            <a:bodyPr lIns="0" r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lnSpc>
                  <a:spcPct val="85000"/>
                </a:lnSpc>
              </a:pPr>
              <a:endParaRPr lang="pt-BR" altLang="en-US" sz="1400" b="1"/>
            </a:p>
          </p:txBody>
        </p:sp>
        <p:sp>
          <p:nvSpPr>
            <p:cNvPr id="108" name="Text Box 9"/>
            <p:cNvSpPr txBox="1">
              <a:spLocks noChangeArrowheads="1"/>
            </p:cNvSpPr>
            <p:nvPr/>
          </p:nvSpPr>
          <p:spPr bwMode="auto">
            <a:xfrm rot="21369371">
              <a:off x="3406128" y="3972940"/>
              <a:ext cx="2366909" cy="184666"/>
            </a:xfrm>
            <a:prstGeom prst="rect">
              <a:avLst/>
            </a:prstGeom>
            <a:noFill/>
            <a:ln w="63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de-DE" altLang="de-DE" sz="1600" b="1" dirty="0"/>
                <a:t>Traffic Police Department</a:t>
              </a:r>
            </a:p>
          </p:txBody>
        </p:sp>
      </p:grpSp>
      <p:grpSp>
        <p:nvGrpSpPr>
          <p:cNvPr id="17" name="Group 16"/>
          <p:cNvGrpSpPr/>
          <p:nvPr/>
        </p:nvGrpSpPr>
        <p:grpSpPr>
          <a:xfrm>
            <a:off x="4400665" y="5817256"/>
            <a:ext cx="3437555" cy="365580"/>
            <a:chOff x="3300499" y="4362944"/>
            <a:chExt cx="2578166" cy="274185"/>
          </a:xfrm>
        </p:grpSpPr>
        <p:sp>
          <p:nvSpPr>
            <p:cNvPr id="104" name="AutoShape 133"/>
            <p:cNvSpPr>
              <a:spLocks noChangeArrowheads="1"/>
            </p:cNvSpPr>
            <p:nvPr/>
          </p:nvSpPr>
          <p:spPr bwMode="auto">
            <a:xfrm flipH="1">
              <a:off x="3300499" y="4362944"/>
              <a:ext cx="2578166" cy="274185"/>
            </a:xfrm>
            <a:prstGeom prst="homePlate">
              <a:avLst>
                <a:gd name="adj" fmla="val 51969"/>
              </a:avLst>
            </a:prstGeom>
            <a:solidFill>
              <a:schemeClr val="bg1"/>
            </a:solidFill>
            <a:ln w="12700">
              <a:solidFill>
                <a:srgbClr val="15AA96"/>
              </a:solidFill>
              <a:miter lim="800000"/>
              <a:headEnd/>
              <a:tailEnd/>
            </a:ln>
          </p:spPr>
          <p:txBody>
            <a:bodyPr lIns="0" r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lnSpc>
                  <a:spcPct val="85000"/>
                </a:lnSpc>
              </a:pPr>
              <a:endParaRPr lang="pt-BR" altLang="en-US" sz="1400" b="1"/>
            </a:p>
          </p:txBody>
        </p:sp>
        <p:sp>
          <p:nvSpPr>
            <p:cNvPr id="109" name="Text Box 9"/>
            <p:cNvSpPr txBox="1">
              <a:spLocks noChangeArrowheads="1"/>
            </p:cNvSpPr>
            <p:nvPr/>
          </p:nvSpPr>
          <p:spPr bwMode="auto">
            <a:xfrm>
              <a:off x="3406128" y="4396292"/>
              <a:ext cx="2366909" cy="184666"/>
            </a:xfrm>
            <a:prstGeom prst="rect">
              <a:avLst/>
            </a:prstGeom>
            <a:noFill/>
            <a:ln w="63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de-DE" altLang="de-DE" sz="1600" b="1" dirty="0"/>
                <a:t>Ministry of Local Government</a:t>
              </a:r>
            </a:p>
          </p:txBody>
        </p:sp>
      </p:grpSp>
      <p:grpSp>
        <p:nvGrpSpPr>
          <p:cNvPr id="7" name="Group 6"/>
          <p:cNvGrpSpPr/>
          <p:nvPr/>
        </p:nvGrpSpPr>
        <p:grpSpPr>
          <a:xfrm>
            <a:off x="4400665" y="2007957"/>
            <a:ext cx="3437555" cy="403064"/>
            <a:chOff x="3300499" y="1505966"/>
            <a:chExt cx="2578166" cy="302298"/>
          </a:xfrm>
        </p:grpSpPr>
        <p:sp>
          <p:nvSpPr>
            <p:cNvPr id="110" name="AutoShape 128"/>
            <p:cNvSpPr>
              <a:spLocks noChangeArrowheads="1"/>
            </p:cNvSpPr>
            <p:nvPr/>
          </p:nvSpPr>
          <p:spPr bwMode="auto">
            <a:xfrm rot="10800000">
              <a:off x="3300499" y="1505966"/>
              <a:ext cx="2578166" cy="302298"/>
            </a:xfrm>
            <a:prstGeom prst="homePlate">
              <a:avLst>
                <a:gd name="adj" fmla="val 51969"/>
              </a:avLst>
            </a:prstGeom>
            <a:solidFill>
              <a:schemeClr val="bg1"/>
            </a:solidFill>
            <a:ln w="12700">
              <a:solidFill>
                <a:srgbClr val="15AA96"/>
              </a:solidFill>
              <a:miter lim="800000"/>
              <a:headEnd/>
              <a:tailEnd/>
            </a:ln>
          </p:spPr>
          <p:txBody>
            <a:bodyPr lIns="0" r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lnSpc>
                  <a:spcPct val="85000"/>
                </a:lnSpc>
              </a:pPr>
              <a:endParaRPr lang="pt-BR" altLang="en-US" sz="1400" b="1" dirty="0"/>
            </a:p>
          </p:txBody>
        </p:sp>
        <p:sp>
          <p:nvSpPr>
            <p:cNvPr id="111" name="Rectangle 110"/>
            <p:cNvSpPr/>
            <p:nvPr/>
          </p:nvSpPr>
          <p:spPr>
            <a:xfrm>
              <a:off x="3890641" y="1523017"/>
              <a:ext cx="1397883" cy="276999"/>
            </a:xfrm>
            <a:prstGeom prst="rect">
              <a:avLst/>
            </a:prstGeom>
            <a:ln>
              <a:noFill/>
            </a:ln>
          </p:spPr>
          <p:txBody>
            <a:bodyPr wrap="none">
              <a:spAutoFit/>
            </a:bodyPr>
            <a:lstStyle/>
            <a:p>
              <a:r>
                <a:rPr lang="de-DE" altLang="de-DE" b="1" dirty="0"/>
                <a:t>Ministry of Roads</a:t>
              </a:r>
              <a:endParaRPr lang="en-GB" dirty="0"/>
            </a:p>
          </p:txBody>
        </p:sp>
      </p:grpSp>
      <p:sp>
        <p:nvSpPr>
          <p:cNvPr id="112" name="Rectangle 3"/>
          <p:cNvSpPr>
            <a:spLocks noChangeArrowheads="1"/>
          </p:cNvSpPr>
          <p:nvPr/>
        </p:nvSpPr>
        <p:spPr bwMode="auto">
          <a:xfrm>
            <a:off x="7846923" y="1525983"/>
            <a:ext cx="3458483" cy="412219"/>
          </a:xfrm>
          <a:prstGeom prst="rect">
            <a:avLst/>
          </a:prstGeom>
          <a:ln>
            <a:solidFill>
              <a:srgbClr val="F19B14"/>
            </a:solidFill>
            <a:headEnd/>
            <a:tailEnd/>
          </a:ln>
          <a:extLst/>
        </p:spPr>
        <p:style>
          <a:lnRef idx="2">
            <a:schemeClr val="accent2"/>
          </a:lnRef>
          <a:fillRef idx="1">
            <a:schemeClr val="lt1"/>
          </a:fillRef>
          <a:effectRef idx="0">
            <a:schemeClr val="accent2"/>
          </a:effectRef>
          <a:fontRef idx="minor">
            <a:schemeClr val="dk1"/>
          </a:fontRef>
        </p:style>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dirty="0"/>
              <a:t>Policy Formulation</a:t>
            </a:r>
          </a:p>
        </p:txBody>
      </p:sp>
      <p:sp>
        <p:nvSpPr>
          <p:cNvPr id="113" name="Rectangle 12"/>
          <p:cNvSpPr>
            <a:spLocks noChangeArrowheads="1"/>
          </p:cNvSpPr>
          <p:nvPr/>
        </p:nvSpPr>
        <p:spPr bwMode="auto">
          <a:xfrm>
            <a:off x="7853449" y="2530287"/>
            <a:ext cx="3458483" cy="389391"/>
          </a:xfrm>
          <a:prstGeom prst="rect">
            <a:avLst/>
          </a:prstGeom>
          <a:ln>
            <a:solidFill>
              <a:srgbClr val="F19B14"/>
            </a:solidFill>
            <a:headEnd/>
            <a:tailEnd/>
          </a:ln>
          <a:extLst/>
        </p:spPr>
        <p:style>
          <a:lnRef idx="2">
            <a:schemeClr val="accent2"/>
          </a:lnRef>
          <a:fillRef idx="1">
            <a:schemeClr val="lt1"/>
          </a:fillRef>
          <a:effectRef idx="0">
            <a:schemeClr val="accent2"/>
          </a:effectRef>
          <a:fontRef idx="minor">
            <a:schemeClr val="dk1"/>
          </a:fontRef>
        </p:style>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dirty="0"/>
              <a:t>Transport Licensing and Regulation</a:t>
            </a:r>
          </a:p>
        </p:txBody>
      </p:sp>
      <p:sp>
        <p:nvSpPr>
          <p:cNvPr id="114" name="Rectangle 14"/>
          <p:cNvSpPr>
            <a:spLocks noChangeArrowheads="1"/>
          </p:cNvSpPr>
          <p:nvPr/>
        </p:nvSpPr>
        <p:spPr bwMode="auto">
          <a:xfrm rot="275638">
            <a:off x="7928747" y="3782287"/>
            <a:ext cx="3845775" cy="605819"/>
          </a:xfrm>
          <a:prstGeom prst="rect">
            <a:avLst/>
          </a:prstGeom>
          <a:ln>
            <a:solidFill>
              <a:srgbClr val="F19B14"/>
            </a:solidFill>
            <a:headEnd/>
            <a:tailEnd/>
          </a:ln>
          <a:extLst/>
        </p:spPr>
        <p:style>
          <a:lnRef idx="2">
            <a:schemeClr val="accent2"/>
          </a:lnRef>
          <a:fillRef idx="1">
            <a:schemeClr val="lt1"/>
          </a:fillRef>
          <a:effectRef idx="0">
            <a:schemeClr val="accent2"/>
          </a:effectRef>
          <a:fontRef idx="minor">
            <a:schemeClr val="dk1"/>
          </a:fontRef>
        </p:style>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dirty="0"/>
              <a:t>Road Safety Education, road safety audit, </a:t>
            </a:r>
          </a:p>
          <a:p>
            <a:pPr algn="ctr"/>
            <a:r>
              <a:rPr lang="en-US" altLang="en-US" sz="1400" dirty="0"/>
              <a:t>road safety research</a:t>
            </a:r>
          </a:p>
          <a:p>
            <a:pPr algn="ctr"/>
            <a:r>
              <a:rPr lang="en-US" altLang="en-US" sz="1400" dirty="0"/>
              <a:t> and road safety data</a:t>
            </a:r>
          </a:p>
        </p:txBody>
      </p:sp>
      <p:sp>
        <p:nvSpPr>
          <p:cNvPr id="115" name="Rectangle 16"/>
          <p:cNvSpPr>
            <a:spLocks noChangeArrowheads="1"/>
          </p:cNvSpPr>
          <p:nvPr/>
        </p:nvSpPr>
        <p:spPr bwMode="auto">
          <a:xfrm>
            <a:off x="975545" y="3121721"/>
            <a:ext cx="3458483" cy="427099"/>
          </a:xfrm>
          <a:prstGeom prst="rect">
            <a:avLst/>
          </a:prstGeom>
          <a:ln>
            <a:solidFill>
              <a:srgbClr val="F19B14"/>
            </a:solidFill>
            <a:headEnd/>
            <a:tailEnd/>
          </a:ln>
          <a:extLst/>
        </p:spPr>
        <p:style>
          <a:lnRef idx="2">
            <a:schemeClr val="accent2"/>
          </a:lnRef>
          <a:fillRef idx="1">
            <a:schemeClr val="lt1"/>
          </a:fillRef>
          <a:effectRef idx="0">
            <a:schemeClr val="accent2"/>
          </a:effectRef>
          <a:fontRef idx="minor">
            <a:schemeClr val="dk1"/>
          </a:fontRef>
        </p:style>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dirty="0"/>
              <a:t>Vehicle Registration and Driver Licensing</a:t>
            </a:r>
          </a:p>
        </p:txBody>
      </p:sp>
      <p:sp>
        <p:nvSpPr>
          <p:cNvPr id="116" name="Rectangle 18"/>
          <p:cNvSpPr>
            <a:spLocks noChangeArrowheads="1"/>
          </p:cNvSpPr>
          <p:nvPr/>
        </p:nvSpPr>
        <p:spPr bwMode="auto">
          <a:xfrm>
            <a:off x="926953" y="2019037"/>
            <a:ext cx="3458483" cy="380899"/>
          </a:xfrm>
          <a:prstGeom prst="rect">
            <a:avLst/>
          </a:prstGeom>
          <a:ln>
            <a:solidFill>
              <a:srgbClr val="F19B14"/>
            </a:solidFill>
            <a:headEnd/>
            <a:tailEnd/>
          </a:ln>
          <a:extLst/>
        </p:spPr>
        <p:style>
          <a:lnRef idx="2">
            <a:schemeClr val="accent2"/>
          </a:lnRef>
          <a:fillRef idx="1">
            <a:schemeClr val="lt1"/>
          </a:fillRef>
          <a:effectRef idx="0">
            <a:schemeClr val="accent2"/>
          </a:effectRef>
          <a:fontRef idx="minor">
            <a:schemeClr val="dk1"/>
          </a:fontRef>
        </p:style>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dirty="0"/>
              <a:t>Infrastructure Development</a:t>
            </a:r>
          </a:p>
        </p:txBody>
      </p:sp>
      <p:sp>
        <p:nvSpPr>
          <p:cNvPr id="117" name="Rectangle 16"/>
          <p:cNvSpPr>
            <a:spLocks noChangeArrowheads="1"/>
          </p:cNvSpPr>
          <p:nvPr/>
        </p:nvSpPr>
        <p:spPr bwMode="auto">
          <a:xfrm>
            <a:off x="7838220" y="4732398"/>
            <a:ext cx="3861088" cy="330975"/>
          </a:xfrm>
          <a:prstGeom prst="rect">
            <a:avLst/>
          </a:prstGeom>
          <a:ln>
            <a:solidFill>
              <a:srgbClr val="F19B14"/>
            </a:solidFill>
            <a:headEnd/>
            <a:tailEnd/>
          </a:ln>
          <a:extLst/>
        </p:spPr>
        <p:style>
          <a:lnRef idx="2">
            <a:schemeClr val="accent2"/>
          </a:lnRef>
          <a:fillRef idx="1">
            <a:schemeClr val="lt1"/>
          </a:fillRef>
          <a:effectRef idx="0">
            <a:schemeClr val="accent2"/>
          </a:effectRef>
          <a:fontRef idx="minor">
            <a:schemeClr val="dk1"/>
          </a:fontRef>
        </p:style>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dirty="0"/>
              <a:t>Collection of Revenue</a:t>
            </a:r>
          </a:p>
        </p:txBody>
      </p:sp>
      <p:sp>
        <p:nvSpPr>
          <p:cNvPr id="118" name="Rectangle 16"/>
          <p:cNvSpPr>
            <a:spLocks noChangeArrowheads="1"/>
          </p:cNvSpPr>
          <p:nvPr/>
        </p:nvSpPr>
        <p:spPr bwMode="auto">
          <a:xfrm rot="303845">
            <a:off x="957808" y="3952412"/>
            <a:ext cx="3458483" cy="379107"/>
          </a:xfrm>
          <a:prstGeom prst="rect">
            <a:avLst/>
          </a:prstGeom>
          <a:ln>
            <a:solidFill>
              <a:srgbClr val="F19B14"/>
            </a:solidFill>
            <a:headEnd/>
            <a:tailEnd/>
          </a:ln>
          <a:extLst/>
        </p:spPr>
        <p:style>
          <a:lnRef idx="2">
            <a:schemeClr val="accent2"/>
          </a:lnRef>
          <a:fillRef idx="1">
            <a:schemeClr val="lt1"/>
          </a:fillRef>
          <a:effectRef idx="0">
            <a:schemeClr val="accent2"/>
          </a:effectRef>
          <a:fontRef idx="minor">
            <a:schemeClr val="dk1"/>
          </a:fontRef>
        </p:style>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dirty="0"/>
              <a:t>Vehicle Safety Inspection</a:t>
            </a:r>
          </a:p>
        </p:txBody>
      </p:sp>
      <p:sp>
        <p:nvSpPr>
          <p:cNvPr id="119" name="Rectangle 16"/>
          <p:cNvSpPr>
            <a:spLocks noChangeArrowheads="1"/>
          </p:cNvSpPr>
          <p:nvPr/>
        </p:nvSpPr>
        <p:spPr bwMode="auto">
          <a:xfrm>
            <a:off x="7861737" y="5145972"/>
            <a:ext cx="3837572" cy="503005"/>
          </a:xfrm>
          <a:prstGeom prst="rect">
            <a:avLst/>
          </a:prstGeom>
          <a:ln>
            <a:solidFill>
              <a:srgbClr val="F19B14"/>
            </a:solidFill>
            <a:headEnd/>
            <a:tailEnd/>
          </a:ln>
          <a:extLst/>
        </p:spPr>
        <p:style>
          <a:lnRef idx="2">
            <a:schemeClr val="accent2"/>
          </a:lnRef>
          <a:fillRef idx="1">
            <a:schemeClr val="lt1"/>
          </a:fillRef>
          <a:effectRef idx="0">
            <a:schemeClr val="accent2"/>
          </a:effectRef>
          <a:fontRef idx="minor">
            <a:schemeClr val="dk1"/>
          </a:fontRef>
        </p:style>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dirty="0"/>
              <a:t>Enforcement of Traffic Laws and driver testing</a:t>
            </a:r>
          </a:p>
        </p:txBody>
      </p:sp>
      <p:sp>
        <p:nvSpPr>
          <p:cNvPr id="120" name="Rectangle 16"/>
          <p:cNvSpPr>
            <a:spLocks noChangeArrowheads="1"/>
          </p:cNvSpPr>
          <p:nvPr/>
        </p:nvSpPr>
        <p:spPr bwMode="auto">
          <a:xfrm>
            <a:off x="926953" y="5883996"/>
            <a:ext cx="3458483" cy="403585"/>
          </a:xfrm>
          <a:prstGeom prst="rect">
            <a:avLst/>
          </a:prstGeom>
          <a:ln>
            <a:solidFill>
              <a:srgbClr val="F19B14"/>
            </a:solidFill>
            <a:headEnd/>
            <a:tailEnd/>
          </a:ln>
          <a:extLst/>
        </p:spPr>
        <p:style>
          <a:lnRef idx="2">
            <a:schemeClr val="accent2"/>
          </a:lnRef>
          <a:fillRef idx="1">
            <a:schemeClr val="lt1"/>
          </a:fillRef>
          <a:effectRef idx="0">
            <a:schemeClr val="accent2"/>
          </a:effectRef>
          <a:fontRef idx="minor">
            <a:schemeClr val="dk1"/>
          </a:fontRef>
        </p:style>
        <p:txBody>
          <a:bodyPr wrap="none" lIns="0" tIns="0" rIns="0" bIns="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400" dirty="0"/>
              <a:t>Identification of PSV’s routes and licensing</a:t>
            </a:r>
          </a:p>
          <a:p>
            <a:pPr algn="ctr"/>
            <a:r>
              <a:rPr lang="en-US" altLang="en-US" sz="1400" dirty="0"/>
              <a:t> of taxis</a:t>
            </a:r>
          </a:p>
        </p:txBody>
      </p:sp>
    </p:spTree>
    <p:extLst>
      <p:ext uri="{BB962C8B-B14F-4D97-AF65-F5344CB8AC3E}">
        <p14:creationId xmlns:p14="http://schemas.microsoft.com/office/powerpoint/2010/main" val="1003661762"/>
      </p:ext>
    </p:extLst>
  </p:cSld>
  <p:clrMapOvr>
    <a:masterClrMapping/>
  </p:clrMapOvr>
  <mc:AlternateContent xmlns:mc="http://schemas.openxmlformats.org/markup-compatibility/2006" xmlns:p14="http://schemas.microsoft.com/office/powerpoint/2010/main">
    <mc:Choice Requires="p14">
      <p:transition spd="slow" p14:dur="25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500"/>
                                        <p:tgtEl>
                                          <p:spTgt spid="1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500"/>
                                        <p:tgtEl>
                                          <p:spTgt spid="1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500"/>
                                        <p:tgtEl>
                                          <p:spTgt spid="1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17"/>
                                        </p:tgtEl>
                                        <p:attrNameLst>
                                          <p:attrName>style.visibility</p:attrName>
                                        </p:attrNameLst>
                                      </p:cBhvr>
                                      <p:to>
                                        <p:strVal val="visible"/>
                                      </p:to>
                                    </p:set>
                                    <p:animEffect transition="in" filter="fade">
                                      <p:cBhvr>
                                        <p:cTn id="59" dur="500"/>
                                        <p:tgtEl>
                                          <p:spTgt spid="11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500"/>
                                        <p:tgtEl>
                                          <p:spTgt spid="119"/>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fade">
                                      <p:cBhvr>
                                        <p:cTn id="7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16" grpId="0" animBg="1"/>
      <p:bldP spid="117" grpId="0" animBg="1"/>
      <p:bldP spid="118" grpId="0" animBg="1"/>
      <p:bldP spid="119" grpId="0" animBg="1"/>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TIMS</a:t>
            </a:r>
            <a:endParaRPr lang="en-US" dirty="0"/>
          </a:p>
        </p:txBody>
      </p:sp>
      <p:sp>
        <p:nvSpPr>
          <p:cNvPr id="3" name="Text Placeholder 2"/>
          <p:cNvSpPr>
            <a:spLocks noGrp="1"/>
          </p:cNvSpPr>
          <p:nvPr>
            <p:ph type="body" sz="half" idx="2"/>
          </p:nvPr>
        </p:nvSpPr>
        <p:spPr/>
        <p:txBody>
          <a:bodyPr/>
          <a:lstStyle/>
          <a:p>
            <a:r>
              <a:rPr lang="en-US" dirty="0" smtClean="0"/>
              <a:t>Introduction</a:t>
            </a:r>
            <a:endParaRPr lang="en-US" dirty="0"/>
          </a:p>
        </p:txBody>
      </p:sp>
      <p:sp>
        <p:nvSpPr>
          <p:cNvPr id="4" name="Freeform 71"/>
          <p:cNvSpPr>
            <a:spLocks noEditPoints="1"/>
          </p:cNvSpPr>
          <p:nvPr/>
        </p:nvSpPr>
        <p:spPr bwMode="auto">
          <a:xfrm>
            <a:off x="5269216" y="2524069"/>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237D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TextBox 4"/>
          <p:cNvSpPr txBox="1"/>
          <p:nvPr/>
        </p:nvSpPr>
        <p:spPr>
          <a:xfrm>
            <a:off x="1337138" y="2683814"/>
            <a:ext cx="3880143" cy="584775"/>
          </a:xfrm>
          <a:prstGeom prst="rect">
            <a:avLst/>
          </a:prstGeom>
          <a:noFill/>
        </p:spPr>
        <p:txBody>
          <a:bodyPr wrap="square" rtlCol="0">
            <a:spAutoFit/>
          </a:bodyPr>
          <a:lstStyle/>
          <a:p>
            <a:pPr lvl="0" algn="ctr"/>
            <a:r>
              <a:rPr lang="en-GB" sz="1600" dirty="0">
                <a:solidFill>
                  <a:schemeClr val="tx1">
                    <a:lumMod val="65000"/>
                    <a:lumOff val="35000"/>
                  </a:schemeClr>
                </a:solidFill>
              </a:rPr>
              <a:t>Eliminate fraud/corruption within the road transport sector </a:t>
            </a:r>
          </a:p>
        </p:txBody>
      </p:sp>
      <p:sp>
        <p:nvSpPr>
          <p:cNvPr id="8" name="Freeform 71"/>
          <p:cNvSpPr>
            <a:spLocks noEditPoints="1"/>
          </p:cNvSpPr>
          <p:nvPr/>
        </p:nvSpPr>
        <p:spPr bwMode="auto">
          <a:xfrm flipH="1">
            <a:off x="6233282" y="250492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15AA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p:cNvSpPr txBox="1"/>
          <p:nvPr/>
        </p:nvSpPr>
        <p:spPr>
          <a:xfrm flipH="1">
            <a:off x="7095663" y="2683814"/>
            <a:ext cx="3759200" cy="584775"/>
          </a:xfrm>
          <a:prstGeom prst="rect">
            <a:avLst/>
          </a:prstGeom>
          <a:noFill/>
        </p:spPr>
        <p:txBody>
          <a:bodyPr wrap="square" rtlCol="0">
            <a:spAutoFit/>
          </a:bodyPr>
          <a:lstStyle/>
          <a:p>
            <a:pPr lvl="0" algn="ctr"/>
            <a:r>
              <a:rPr lang="en-GB" sz="1600" dirty="0">
                <a:solidFill>
                  <a:schemeClr val="tx1">
                    <a:lumMod val="65000"/>
                    <a:lumOff val="35000"/>
                  </a:schemeClr>
                </a:solidFill>
              </a:rPr>
              <a:t>Improve efficiency and effectiveness in resources utilization </a:t>
            </a:r>
          </a:p>
        </p:txBody>
      </p:sp>
      <p:sp>
        <p:nvSpPr>
          <p:cNvPr id="16" name="Freeform 71"/>
          <p:cNvSpPr>
            <a:spLocks noEditPoints="1"/>
          </p:cNvSpPr>
          <p:nvPr/>
        </p:nvSpPr>
        <p:spPr bwMode="auto">
          <a:xfrm>
            <a:off x="5255587" y="3623579"/>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9BB95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p:cNvSpPr txBox="1"/>
          <p:nvPr/>
        </p:nvSpPr>
        <p:spPr>
          <a:xfrm>
            <a:off x="1337137" y="3784601"/>
            <a:ext cx="3759200" cy="584775"/>
          </a:xfrm>
          <a:prstGeom prst="rect">
            <a:avLst/>
          </a:prstGeom>
          <a:noFill/>
        </p:spPr>
        <p:txBody>
          <a:bodyPr wrap="square" rtlCol="0">
            <a:spAutoFit/>
          </a:bodyPr>
          <a:lstStyle/>
          <a:p>
            <a:pPr lvl="0" algn="ctr"/>
            <a:r>
              <a:rPr lang="en-GB" sz="1600" dirty="0">
                <a:solidFill>
                  <a:schemeClr val="tx1">
                    <a:lumMod val="65000"/>
                    <a:lumOff val="35000"/>
                  </a:schemeClr>
                </a:solidFill>
              </a:rPr>
              <a:t>Provide single window single source of truth on road transport data </a:t>
            </a:r>
          </a:p>
        </p:txBody>
      </p:sp>
      <p:sp>
        <p:nvSpPr>
          <p:cNvPr id="14" name="Freeform 71"/>
          <p:cNvSpPr>
            <a:spLocks noEditPoints="1"/>
          </p:cNvSpPr>
          <p:nvPr/>
        </p:nvSpPr>
        <p:spPr bwMode="auto">
          <a:xfrm flipH="1">
            <a:off x="6264360" y="3555188"/>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F19B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p:cNvSpPr txBox="1"/>
          <p:nvPr/>
        </p:nvSpPr>
        <p:spPr>
          <a:xfrm flipH="1">
            <a:off x="7095663" y="3784601"/>
            <a:ext cx="3759200" cy="584775"/>
          </a:xfrm>
          <a:prstGeom prst="rect">
            <a:avLst/>
          </a:prstGeom>
          <a:noFill/>
        </p:spPr>
        <p:txBody>
          <a:bodyPr wrap="square" rtlCol="0">
            <a:spAutoFit/>
          </a:bodyPr>
          <a:lstStyle/>
          <a:p>
            <a:pPr lvl="0" algn="ctr"/>
            <a:r>
              <a:rPr lang="en-GB" sz="1600" dirty="0">
                <a:solidFill>
                  <a:schemeClr val="tx1">
                    <a:lumMod val="65000"/>
                    <a:lumOff val="35000"/>
                  </a:schemeClr>
                </a:solidFill>
              </a:rPr>
              <a:t>Improve on compliance to traffic rules and enforcement </a:t>
            </a:r>
          </a:p>
        </p:txBody>
      </p:sp>
      <p:sp>
        <p:nvSpPr>
          <p:cNvPr id="23" name="Freeform 71"/>
          <p:cNvSpPr>
            <a:spLocks noEditPoints="1"/>
          </p:cNvSpPr>
          <p:nvPr/>
        </p:nvSpPr>
        <p:spPr bwMode="auto">
          <a:xfrm>
            <a:off x="5331703" y="4671744"/>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BE382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458080" y="4922762"/>
            <a:ext cx="3759200" cy="338554"/>
          </a:xfrm>
          <a:prstGeom prst="rect">
            <a:avLst/>
          </a:prstGeom>
          <a:noFill/>
        </p:spPr>
        <p:txBody>
          <a:bodyPr wrap="square" rtlCol="0">
            <a:spAutoFit/>
          </a:bodyPr>
          <a:lstStyle/>
          <a:p>
            <a:pPr lvl="0" algn="ctr"/>
            <a:r>
              <a:rPr lang="en-GB" sz="1600" dirty="0">
                <a:solidFill>
                  <a:schemeClr val="tx1">
                    <a:lumMod val="65000"/>
                    <a:lumOff val="35000"/>
                  </a:schemeClr>
                </a:solidFill>
              </a:rPr>
              <a:t>Improve access and security to information </a:t>
            </a:r>
          </a:p>
        </p:txBody>
      </p:sp>
      <p:sp>
        <p:nvSpPr>
          <p:cNvPr id="21" name="Freeform 71"/>
          <p:cNvSpPr>
            <a:spLocks noEditPoints="1"/>
          </p:cNvSpPr>
          <p:nvPr/>
        </p:nvSpPr>
        <p:spPr bwMode="auto">
          <a:xfrm flipH="1">
            <a:off x="6233282" y="4671744"/>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rgbClr val="63324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flipH="1">
            <a:off x="7020440" y="4922762"/>
            <a:ext cx="3759200" cy="1077218"/>
          </a:xfrm>
          <a:prstGeom prst="rect">
            <a:avLst/>
          </a:prstGeom>
          <a:noFill/>
        </p:spPr>
        <p:txBody>
          <a:bodyPr wrap="square" rtlCol="0">
            <a:spAutoFit/>
          </a:bodyPr>
          <a:lstStyle/>
          <a:p>
            <a:pPr lvl="0" algn="ctr"/>
            <a:r>
              <a:rPr lang="en-GB" sz="1600" dirty="0">
                <a:solidFill>
                  <a:schemeClr val="tx1">
                    <a:lumMod val="65000"/>
                    <a:lumOff val="35000"/>
                  </a:schemeClr>
                </a:solidFill>
              </a:rPr>
              <a:t>Integration of all existing heterogeneous databases from the various Transport stakeholders into one Central Data Repository (CDS) </a:t>
            </a:r>
          </a:p>
        </p:txBody>
      </p:sp>
      <p:sp>
        <p:nvSpPr>
          <p:cNvPr id="10" name="TextBox 9"/>
          <p:cNvSpPr txBox="1"/>
          <p:nvPr/>
        </p:nvSpPr>
        <p:spPr>
          <a:xfrm>
            <a:off x="508000" y="1295401"/>
            <a:ext cx="10464800" cy="954107"/>
          </a:xfrm>
          <a:prstGeom prst="rect">
            <a:avLst/>
          </a:prstGeom>
          <a:noFill/>
        </p:spPr>
        <p:txBody>
          <a:bodyPr wrap="square" rtlCol="0">
            <a:spAutoFit/>
          </a:bodyPr>
          <a:lstStyle/>
          <a:p>
            <a:pPr algn="ctr"/>
            <a:r>
              <a:rPr lang="en-GB" sz="1600" dirty="0">
                <a:solidFill>
                  <a:schemeClr val="tx1">
                    <a:lumMod val="75000"/>
                    <a:lumOff val="25000"/>
                  </a:schemeClr>
                </a:solidFill>
              </a:rPr>
              <a:t>TIMS is a portal based system that incorporates all functions of registration, licencing, inspection and enforcement of all motor vehicles and trailers online. It is designed to achieve the following objectives:- </a:t>
            </a:r>
          </a:p>
          <a:p>
            <a:endParaRPr lang="en-GB" sz="2400" dirty="0"/>
          </a:p>
        </p:txBody>
      </p:sp>
      <p:sp>
        <p:nvSpPr>
          <p:cNvPr id="29" name="Freeform 71"/>
          <p:cNvSpPr>
            <a:spLocks noEditPoints="1"/>
          </p:cNvSpPr>
          <p:nvPr/>
        </p:nvSpPr>
        <p:spPr bwMode="auto">
          <a:xfrm>
            <a:off x="5377421" y="5739089"/>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1337138" y="5935013"/>
            <a:ext cx="3880143" cy="830997"/>
          </a:xfrm>
          <a:prstGeom prst="rect">
            <a:avLst/>
          </a:prstGeom>
          <a:noFill/>
        </p:spPr>
        <p:txBody>
          <a:bodyPr wrap="square" rtlCol="0">
            <a:spAutoFit/>
          </a:bodyPr>
          <a:lstStyle/>
          <a:p>
            <a:pPr lvl="0" algn="ctr"/>
            <a:r>
              <a:rPr lang="en-GB" sz="1600" dirty="0">
                <a:solidFill>
                  <a:schemeClr val="tx1">
                    <a:lumMod val="65000"/>
                    <a:lumOff val="35000"/>
                  </a:schemeClr>
                </a:solidFill>
              </a:rPr>
              <a:t>Provide access to shared transport data both through the internet and Mobile technologies </a:t>
            </a:r>
          </a:p>
        </p:txBody>
      </p:sp>
    </p:spTree>
    <p:extLst>
      <p:ext uri="{BB962C8B-B14F-4D97-AF65-F5344CB8AC3E}">
        <p14:creationId xmlns:p14="http://schemas.microsoft.com/office/powerpoint/2010/main" val="2725379777"/>
      </p:ext>
    </p:extLst>
  </p:cSld>
  <p:clrMapOvr>
    <a:masterClrMapping/>
  </p:clrMapOvr>
  <mc:AlternateContent xmlns:mc="http://schemas.openxmlformats.org/markup-compatibility/2006" xmlns:p14="http://schemas.microsoft.com/office/powerpoint/2010/main">
    <mc:Choice Requires="p14">
      <p:transition spd="slow" p14:dur="25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par>
                          <p:cTn id="53" fill="hold">
                            <p:stCondLst>
                              <p:cond delay="5500"/>
                            </p:stCondLst>
                            <p:childTnLst>
                              <p:par>
                                <p:cTn id="54" presetID="23" presetClass="entr" presetSubtype="16"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par>
                          <p:cTn id="62" fill="hold">
                            <p:stCondLst>
                              <p:cond delay="6500"/>
                            </p:stCondLst>
                            <p:childTnLst>
                              <p:par>
                                <p:cTn id="63" presetID="2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childTnLst>
                                </p:cTn>
                              </p:par>
                            </p:childTnLst>
                          </p:cTn>
                        </p:par>
                        <p:par>
                          <p:cTn id="67" fill="hold">
                            <p:stCondLst>
                              <p:cond delay="7000"/>
                            </p:stCondLst>
                            <p:childTnLst>
                              <p:par>
                                <p:cTn id="68" presetID="22" presetClass="entr" presetSubtype="2"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6" grpId="0" animBg="1"/>
      <p:bldP spid="17" grpId="0"/>
      <p:bldP spid="14" grpId="0" animBg="1"/>
      <p:bldP spid="15" grpId="0"/>
      <p:bldP spid="23" grpId="0" animBg="1"/>
      <p:bldP spid="24" grpId="0"/>
      <p:bldP spid="21" grpId="0" animBg="1"/>
      <p:bldP spid="22" grpId="0"/>
      <p:bldP spid="10" grpId="0"/>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61861" y="1213993"/>
            <a:ext cx="10851436" cy="4569862"/>
          </a:xfrm>
          <a:prstGeom prst="rect">
            <a:avLst/>
          </a:prstGeom>
        </p:spPr>
      </p:pic>
      <p:sp>
        <p:nvSpPr>
          <p:cNvPr id="3" name="Title 1"/>
          <p:cNvSpPr>
            <a:spLocks noGrp="1"/>
          </p:cNvSpPr>
          <p:nvPr>
            <p:ph type="title"/>
          </p:nvPr>
        </p:nvSpPr>
        <p:spPr>
          <a:xfrm>
            <a:off x="1222623" y="33487"/>
            <a:ext cx="9273711" cy="1139059"/>
          </a:xfrm>
        </p:spPr>
        <p:txBody>
          <a:bodyPr/>
          <a:lstStyle/>
          <a:p>
            <a:r>
              <a:rPr lang="en-GB" b="1" dirty="0" smtClean="0"/>
              <a:t>TIMS – My Vehicles</a:t>
            </a:r>
            <a:endParaRPr lang="en-GB" b="1" dirty="0"/>
          </a:p>
        </p:txBody>
      </p:sp>
    </p:spTree>
    <p:extLst>
      <p:ext uri="{BB962C8B-B14F-4D97-AF65-F5344CB8AC3E}">
        <p14:creationId xmlns:p14="http://schemas.microsoft.com/office/powerpoint/2010/main" val="171705055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6384" y="1210458"/>
            <a:ext cx="10483070" cy="4562381"/>
          </a:xfrm>
          <a:prstGeom prst="rect">
            <a:avLst/>
          </a:prstGeom>
        </p:spPr>
      </p:pic>
      <p:sp>
        <p:nvSpPr>
          <p:cNvPr id="3" name="Title 1"/>
          <p:cNvSpPr>
            <a:spLocks noGrp="1"/>
          </p:cNvSpPr>
          <p:nvPr>
            <p:ph type="title"/>
          </p:nvPr>
        </p:nvSpPr>
        <p:spPr>
          <a:xfrm>
            <a:off x="1222623" y="33487"/>
            <a:ext cx="9273711" cy="1139059"/>
          </a:xfrm>
        </p:spPr>
        <p:txBody>
          <a:bodyPr/>
          <a:lstStyle/>
          <a:p>
            <a:r>
              <a:rPr lang="en-GB" b="1" dirty="0" smtClean="0"/>
              <a:t>TIMS – DL Driver Offences</a:t>
            </a:r>
            <a:endParaRPr lang="en-GB" b="1" dirty="0"/>
          </a:p>
        </p:txBody>
      </p:sp>
    </p:spTree>
    <p:extLst>
      <p:ext uri="{BB962C8B-B14F-4D97-AF65-F5344CB8AC3E}">
        <p14:creationId xmlns:p14="http://schemas.microsoft.com/office/powerpoint/2010/main" val="169149413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THIRD IDENTIFIER</a:t>
            </a:r>
            <a:endParaRPr lang="en-GB" b="1" dirty="0"/>
          </a:p>
        </p:txBody>
      </p:sp>
      <p:sp>
        <p:nvSpPr>
          <p:cNvPr id="3" name="Content Placeholder 2"/>
          <p:cNvSpPr>
            <a:spLocks noGrp="1"/>
          </p:cNvSpPr>
          <p:nvPr>
            <p:ph idx="1"/>
          </p:nvPr>
        </p:nvSpPr>
        <p:spPr>
          <a:xfrm>
            <a:off x="63796" y="1406462"/>
            <a:ext cx="7995684" cy="4547769"/>
          </a:xfrm>
        </p:spPr>
        <p:txBody>
          <a:bodyPr>
            <a:normAutofit lnSpcReduction="10000"/>
          </a:bodyPr>
          <a:lstStyle/>
          <a:p>
            <a:r>
              <a:rPr lang="en-US" dirty="0" smtClean="0"/>
              <a:t>This is also referred to as the </a:t>
            </a:r>
            <a:r>
              <a:rPr lang="en-US" dirty="0"/>
              <a:t>Third License Plate </a:t>
            </a:r>
            <a:r>
              <a:rPr lang="en-US" dirty="0" smtClean="0"/>
              <a:t>Sticker, which will provide </a:t>
            </a:r>
            <a:r>
              <a:rPr lang="en-US" dirty="0"/>
              <a:t>a durable link between the vehicle and the number </a:t>
            </a:r>
            <a:r>
              <a:rPr lang="en-US" dirty="0" smtClean="0"/>
              <a:t>plate. Help avoid multiple sticks, host all data including insurance in future due to fraudulent river road stickers, vehicles in transit </a:t>
            </a:r>
            <a:r>
              <a:rPr lang="en-US" dirty="0" err="1" smtClean="0"/>
              <a:t>etc</a:t>
            </a:r>
            <a:endParaRPr lang="en-US" dirty="0" smtClean="0"/>
          </a:p>
          <a:p>
            <a:pPr marL="0" indent="0">
              <a:buNone/>
            </a:pPr>
            <a:endParaRPr lang="en-US" dirty="0" smtClean="0"/>
          </a:p>
          <a:p>
            <a:r>
              <a:rPr lang="en-US" dirty="0" smtClean="0"/>
              <a:t>It </a:t>
            </a:r>
            <a:r>
              <a:rPr lang="en-US" dirty="0"/>
              <a:t>shall be applied to the inside of the Vehicle’s windscreen. </a:t>
            </a:r>
            <a:r>
              <a:rPr lang="en-GB" dirty="0"/>
              <a:t>A removal of The Third License Sticker after application to the windscreen shall result in a permanent and visible destruction of the features of the print image and holographic layer.</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335" y="1998921"/>
            <a:ext cx="3851922" cy="2530550"/>
          </a:xfrm>
          <a:prstGeom prst="rect">
            <a:avLst/>
          </a:prstGeom>
        </p:spPr>
      </p:pic>
    </p:spTree>
    <p:extLst>
      <p:ext uri="{BB962C8B-B14F-4D97-AF65-F5344CB8AC3E}">
        <p14:creationId xmlns:p14="http://schemas.microsoft.com/office/powerpoint/2010/main" val="20887697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2623" y="1301464"/>
            <a:ext cx="2771594" cy="4438323"/>
          </a:xfrm>
        </p:spPr>
      </p:pic>
      <p:sp>
        <p:nvSpPr>
          <p:cNvPr id="4" name="Title 1"/>
          <p:cNvSpPr>
            <a:spLocks noGrp="1"/>
          </p:cNvSpPr>
          <p:nvPr>
            <p:ph type="title"/>
          </p:nvPr>
        </p:nvSpPr>
        <p:spPr>
          <a:xfrm>
            <a:off x="1222623" y="33487"/>
            <a:ext cx="9273711" cy="1139059"/>
          </a:xfrm>
        </p:spPr>
        <p:txBody>
          <a:bodyPr>
            <a:normAutofit fontScale="90000"/>
          </a:bodyPr>
          <a:lstStyle/>
          <a:p>
            <a:r>
              <a:rPr lang="en-US" sz="3600" dirty="0" smtClean="0"/>
              <a:t>JOURNEY TOWARDS SMART </a:t>
            </a:r>
            <a:r>
              <a:rPr lang="en-US" sz="3600" dirty="0"/>
              <a:t>DRIVING LICENSE</a:t>
            </a:r>
            <a:r>
              <a:rPr lang="en-US" dirty="0"/>
              <a:t/>
            </a:r>
            <a:br>
              <a:rPr lang="en-US" dirty="0"/>
            </a:br>
            <a:r>
              <a:rPr lang="en-US" dirty="0" smtClean="0"/>
              <a:t>online DL </a:t>
            </a:r>
            <a:r>
              <a:rPr lang="en-GB" b="1" dirty="0" smtClean="0"/>
              <a:t>RENEWAL SLIP</a:t>
            </a:r>
            <a:endParaRPr lang="en-GB"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465" y="1301464"/>
            <a:ext cx="3006093" cy="4735779"/>
          </a:xfrm>
          <a:prstGeom prst="rect">
            <a:avLst/>
          </a:prstGeom>
        </p:spPr>
      </p:pic>
      <p:sp>
        <p:nvSpPr>
          <p:cNvPr id="6" name="Right Arrow 5"/>
          <p:cNvSpPr/>
          <p:nvPr/>
        </p:nvSpPr>
        <p:spPr>
          <a:xfrm>
            <a:off x="4131325" y="2522862"/>
            <a:ext cx="2948140" cy="1322024"/>
          </a:xfrm>
          <a:prstGeom prst="rightArrow">
            <a:avLst/>
          </a:prstGeom>
          <a:solidFill>
            <a:srgbClr val="00923F"/>
          </a:solidFill>
          <a:ln>
            <a:solidFill>
              <a:srgbClr val="00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008200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4010</TotalTime>
  <Words>662</Words>
  <Application>Microsoft Office PowerPoint</Application>
  <PresentationFormat>Widescreen</PresentationFormat>
  <Paragraphs>145</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20</vt:i4>
      </vt:variant>
      <vt:variant>
        <vt:lpstr>Custom Shows</vt:lpstr>
      </vt:variant>
      <vt:variant>
        <vt:i4>1</vt:i4>
      </vt:variant>
    </vt:vector>
  </HeadingPairs>
  <TitlesOfParts>
    <vt:vector size="26" baseType="lpstr">
      <vt:lpstr>Arial</vt:lpstr>
      <vt:lpstr>Calibri</vt:lpstr>
      <vt:lpstr>Footlight MT Light</vt:lpstr>
      <vt:lpstr>Times New Roman</vt:lpstr>
      <vt:lpstr>Office Theme</vt:lpstr>
      <vt:lpstr>PowerPoint Presentation</vt:lpstr>
      <vt:lpstr>PowerPoint Presentation</vt:lpstr>
      <vt:lpstr>National Transport and Safety Authority</vt:lpstr>
      <vt:lpstr>ROAD SAFETY PRIOR TO ESTABLISHMENT OF NTSA</vt:lpstr>
      <vt:lpstr>TIMS</vt:lpstr>
      <vt:lpstr>TIMS – My Vehicles</vt:lpstr>
      <vt:lpstr>TIMS – DL Driver Offences</vt:lpstr>
      <vt:lpstr>THIRD IDENTIFIER</vt:lpstr>
      <vt:lpstr>JOURNEY TOWARDS SMART DRIVING LICENSE online DL RENEWAL SLIP</vt:lpstr>
      <vt:lpstr>c. Smart Driving License</vt:lpstr>
      <vt:lpstr>EXISTING INNOVATION NTSA MOBILE APP MAIN MENUS PAGE </vt:lpstr>
      <vt:lpstr>NTSA VEHICLE BLACKLIST APP</vt:lpstr>
      <vt:lpstr>Distribution of Fatalities based on Days of the week</vt:lpstr>
      <vt:lpstr>NTSA PLACARD </vt:lpstr>
      <vt:lpstr>NTSA ALCOBLOW PLACARD </vt:lpstr>
      <vt:lpstr>FUTURE INNOVATION  NTSA BAR MAP </vt:lpstr>
      <vt:lpstr>NTSA ALCOBLOW INTERGRATIONS TO HELB </vt:lpstr>
      <vt:lpstr> SURVEILLANCE </vt:lpstr>
      <vt:lpstr>DRONE SURVEILLANCE – Speed, overlapping, spotting blacklisted vehicles, reporting on traffic jam causes – live streaming</vt:lpstr>
      <vt:lpstr>PowerPoint Presentation</vt:lpstr>
      <vt:lpstr>Custom Show 1</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270</cp:revision>
  <dcterms:created xsi:type="dcterms:W3CDTF">2014-09-15T03:44:28Z</dcterms:created>
  <dcterms:modified xsi:type="dcterms:W3CDTF">2017-06-20T07:40:13Z</dcterms:modified>
</cp:coreProperties>
</file>